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drawings/drawing1.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4"/>
    <p:sldMasterId id="2147483708" r:id="rId5"/>
  </p:sldMasterIdLst>
  <p:notesMasterIdLst>
    <p:notesMasterId r:id="rId48"/>
  </p:notesMasterIdLst>
  <p:sldIdLst>
    <p:sldId id="2147138481" r:id="rId6"/>
    <p:sldId id="26301" r:id="rId7"/>
    <p:sldId id="2147138484" r:id="rId8"/>
    <p:sldId id="2147138502" r:id="rId9"/>
    <p:sldId id="2147138504" r:id="rId10"/>
    <p:sldId id="2147138503" r:id="rId11"/>
    <p:sldId id="2147138505" r:id="rId12"/>
    <p:sldId id="2147138506" r:id="rId13"/>
    <p:sldId id="2147138507" r:id="rId14"/>
    <p:sldId id="2147138509" r:id="rId15"/>
    <p:sldId id="2147138508" r:id="rId16"/>
    <p:sldId id="2147138510" r:id="rId17"/>
    <p:sldId id="2147138511" r:id="rId18"/>
    <p:sldId id="2147138512" r:id="rId19"/>
    <p:sldId id="2147138513" r:id="rId20"/>
    <p:sldId id="2147138514" r:id="rId21"/>
    <p:sldId id="2147138515" r:id="rId22"/>
    <p:sldId id="2147138516" r:id="rId23"/>
    <p:sldId id="2147138517" r:id="rId24"/>
    <p:sldId id="2147138518" r:id="rId25"/>
    <p:sldId id="2147138519" r:id="rId26"/>
    <p:sldId id="2147138520" r:id="rId27"/>
    <p:sldId id="2147138521" r:id="rId28"/>
    <p:sldId id="2147138522" r:id="rId29"/>
    <p:sldId id="2147138482" r:id="rId30"/>
    <p:sldId id="2147138491" r:id="rId31"/>
    <p:sldId id="2147138483" r:id="rId32"/>
    <p:sldId id="2147138485" r:id="rId33"/>
    <p:sldId id="2147138492" r:id="rId34"/>
    <p:sldId id="2147138493" r:id="rId35"/>
    <p:sldId id="2147138497" r:id="rId36"/>
    <p:sldId id="2147138489" r:id="rId37"/>
    <p:sldId id="2147138496" r:id="rId38"/>
    <p:sldId id="2147138499" r:id="rId39"/>
    <p:sldId id="2147138500" r:id="rId40"/>
    <p:sldId id="2147138490" r:id="rId41"/>
    <p:sldId id="2147138498" r:id="rId42"/>
    <p:sldId id="2147138501" r:id="rId43"/>
    <p:sldId id="2147138486" r:id="rId44"/>
    <p:sldId id="838840796" r:id="rId45"/>
    <p:sldId id="2147138494" r:id="rId46"/>
    <p:sldId id="2147138495" r:id="rId4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olina Moncayo" initials="CM" lastIdx="1" clrIdx="0">
    <p:extLst>
      <p:ext uri="{19B8F6BF-5375-455C-9EA6-DF929625EA0E}">
        <p15:presenceInfo xmlns:p15="http://schemas.microsoft.com/office/powerpoint/2012/main" userId="S::carolina.moncayo@aexp.com::a422e62f-7496-4c35-9d4d-5ca0ce4bb21d" providerId="AD"/>
      </p:ext>
    </p:extLst>
  </p:cmAuthor>
  <p:cmAuthor id="2" name="Dean Vocaturo" initials="DV" lastIdx="2" clrIdx="1">
    <p:extLst>
      <p:ext uri="{19B8F6BF-5375-455C-9EA6-DF929625EA0E}">
        <p15:presenceInfo xmlns:p15="http://schemas.microsoft.com/office/powerpoint/2012/main" userId="S::dean.vocaturo@aexp.com::5c01d116-7022-46d7-87e1-3c4813507e38" providerId="AD"/>
      </p:ext>
    </p:extLst>
  </p:cmAuthor>
  <p:cmAuthor id="3" name="Karan Chawla" initials="KC" lastIdx="2" clrIdx="2">
    <p:extLst>
      <p:ext uri="{19B8F6BF-5375-455C-9EA6-DF929625EA0E}">
        <p15:presenceInfo xmlns:p15="http://schemas.microsoft.com/office/powerpoint/2012/main" userId="S::karan.chawla@aexp.com::4cfd81e3-5589-4f90-9c93-1f731615722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D6E6FF"/>
    <a:srgbClr val="32415E"/>
    <a:srgbClr val="00CC66"/>
    <a:srgbClr val="006600"/>
    <a:srgbClr val="66FF99"/>
    <a:srgbClr val="FFFFFF"/>
    <a:srgbClr val="800080"/>
    <a:srgbClr val="337180"/>
    <a:srgbClr val="8299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2" autoAdjust="0"/>
    <p:restoredTop sz="95226" autoAdjust="0"/>
  </p:normalViewPr>
  <p:slideViewPr>
    <p:cSldViewPr snapToGrid="0">
      <p:cViewPr varScale="1">
        <p:scale>
          <a:sx n="89" d="100"/>
          <a:sy n="89" d="100"/>
        </p:scale>
        <p:origin x="972" y="108"/>
      </p:cViewPr>
      <p:guideLst>
        <p:guide orient="horz" pos="1620"/>
        <p:guide pos="2880"/>
      </p:guideLst>
    </p:cSldViewPr>
  </p:slideViewPr>
  <p:outlineViewPr>
    <p:cViewPr>
      <p:scale>
        <a:sx n="33" d="100"/>
        <a:sy n="33" d="100"/>
      </p:scale>
      <p:origin x="0" y="-7805"/>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mmadh\AppData\Local\Microsoft\Windows\INetCache\Content.Outlook\JHNSXNJ6\Chapter-6.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mmadh\AppData\Local\Microsoft\Windows\INetCache\Content.Outlook\JHNSXNJ6\Chapter-6.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5" Type="http://schemas.openxmlformats.org/officeDocument/2006/relationships/chartUserShapes" Target="../drawings/drawing1.xml"/><Relationship Id="rId4" Type="http://schemas.openxmlformats.org/officeDocument/2006/relationships/oleObject" Target="https://drive.aexp.com/personal/madhusudan_lakhotia_aexp_com/Documents/Desktop/Karan/India%20Energy%20Consumption%20Data%20v1.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https://drive.aexp.com/personal/madhusudan_lakhotia_aexp_com/Documents/Desktop/Karan/India%20Energy%20Consumption%20Data%20v1.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C:\Users\mmadh\AppData\Local\Microsoft\Windows\INetCache\Content.Outlook\JHNSXNJ6\Chapter-6.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'Slide 9 Graphs'!$K$27</c:f>
              <c:strCache>
                <c:ptCount val="1"/>
                <c:pt idx="0">
                  <c:v>Total Electricity Consumed (TWH)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t" anchorCtr="0">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'Slide 9 Graphs'!$J$28:$J$38</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 (P)</c:v>
                </c:pt>
              </c:strCache>
            </c:strRef>
          </c:cat>
          <c:val>
            <c:numRef>
              <c:f>'Slide 9 Graphs'!$K$28:$K$38</c:f>
              <c:numCache>
                <c:formatCode>#,##0</c:formatCode>
                <c:ptCount val="11"/>
                <c:pt idx="0">
                  <c:v>785.19399999999996</c:v>
                </c:pt>
                <c:pt idx="1">
                  <c:v>824.30098999999996</c:v>
                </c:pt>
                <c:pt idx="2">
                  <c:v>874.20856649999996</c:v>
                </c:pt>
                <c:pt idx="3">
                  <c:v>948.52167230967893</c:v>
                </c:pt>
                <c:pt idx="4">
                  <c:v>1001.1906843085778</c:v>
                </c:pt>
                <c:pt idx="5">
                  <c:v>1061.1826382699323</c:v>
                </c:pt>
                <c:pt idx="6">
                  <c:v>1123.4268571123973</c:v>
                </c:pt>
                <c:pt idx="7">
                  <c:v>1209.9716328604156</c:v>
                </c:pt>
                <c:pt idx="8">
                  <c:v>1248.0858197376247</c:v>
                </c:pt>
                <c:pt idx="9">
                  <c:v>1230.2079848960889</c:v>
                </c:pt>
                <c:pt idx="10">
                  <c:v>1296.3</c:v>
                </c:pt>
              </c:numCache>
            </c:numRef>
          </c:val>
          <c:smooth val="0"/>
          <c:extLst>
            <c:ext xmlns:c16="http://schemas.microsoft.com/office/drawing/2014/chart" uri="{C3380CC4-5D6E-409C-BE32-E72D297353CC}">
              <c16:uniqueId val="{00000000-295E-4543-9AB1-9E13E6B7CCCF}"/>
            </c:ext>
          </c:extLst>
        </c:ser>
        <c:dLbls>
          <c:showLegendKey val="0"/>
          <c:showVal val="0"/>
          <c:showCatName val="0"/>
          <c:showSerName val="0"/>
          <c:showPercent val="0"/>
          <c:showBubbleSize val="0"/>
        </c:dLbls>
        <c:marker val="1"/>
        <c:smooth val="0"/>
        <c:axId val="1269574168"/>
        <c:axId val="1269574528"/>
      </c:lineChart>
      <c:catAx>
        <c:axId val="1269574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269574528"/>
        <c:crosses val="autoZero"/>
        <c:auto val="1"/>
        <c:lblAlgn val="ctr"/>
        <c:lblOffset val="100"/>
        <c:noMultiLvlLbl val="0"/>
      </c:catAx>
      <c:valAx>
        <c:axId val="1269574528"/>
        <c:scaling>
          <c:orientation val="minMax"/>
          <c:max val="1800"/>
        </c:scaling>
        <c:delete val="1"/>
        <c:axPos val="l"/>
        <c:numFmt formatCode="#,##0" sourceLinked="1"/>
        <c:majorTickMark val="none"/>
        <c:minorTickMark val="none"/>
        <c:tickLblPos val="nextTo"/>
        <c:crossAx val="1269574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002663"/>
      </a:solid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03273824995655E-2"/>
          <c:y val="7.7490957077109887E-2"/>
          <c:w val="0.9373934523500087"/>
          <c:h val="0.69360896521005488"/>
        </c:manualLayout>
      </c:layout>
      <c:barChart>
        <c:barDir val="col"/>
        <c:grouping val="stacked"/>
        <c:varyColors val="0"/>
        <c:ser>
          <c:idx val="0"/>
          <c:order val="0"/>
          <c:tx>
            <c:strRef>
              <c:f>'Slide 9 Graphs'!$B$44</c:f>
              <c:strCache>
                <c:ptCount val="1"/>
                <c:pt idx="0">
                  <c:v>Industry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'Slide 9 Graphs'!$A$45:$A$55</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 (P)</c:v>
                </c:pt>
              </c:strCache>
            </c:strRef>
          </c:cat>
          <c:val>
            <c:numRef>
              <c:f>'Slide 9 Graphs'!$B$45:$B$55</c:f>
              <c:numCache>
                <c:formatCode>#,##0</c:formatCode>
                <c:ptCount val="11"/>
                <c:pt idx="0">
                  <c:v>352.291</c:v>
                </c:pt>
                <c:pt idx="1">
                  <c:v>365.98899</c:v>
                </c:pt>
                <c:pt idx="2">
                  <c:v>384.41827949842769</c:v>
                </c:pt>
                <c:pt idx="3">
                  <c:v>418.34616624665875</c:v>
                </c:pt>
                <c:pt idx="4">
                  <c:v>423.52294024919399</c:v>
                </c:pt>
                <c:pt idx="5">
                  <c:v>440.20551567590053</c:v>
                </c:pt>
                <c:pt idx="6">
                  <c:v>468.61329972439916</c:v>
                </c:pt>
                <c:pt idx="7">
                  <c:v>519.19629106775676</c:v>
                </c:pt>
                <c:pt idx="8">
                  <c:v>532.81970353699694</c:v>
                </c:pt>
                <c:pt idx="9">
                  <c:v>508.77618513716777</c:v>
                </c:pt>
                <c:pt idx="10">
                  <c:v>533.5</c:v>
                </c:pt>
              </c:numCache>
            </c:numRef>
          </c:val>
          <c:extLst>
            <c:ext xmlns:c16="http://schemas.microsoft.com/office/drawing/2014/chart" uri="{C3380CC4-5D6E-409C-BE32-E72D297353CC}">
              <c16:uniqueId val="{00000000-16CD-41BC-8703-71F1C887A009}"/>
            </c:ext>
          </c:extLst>
        </c:ser>
        <c:ser>
          <c:idx val="1"/>
          <c:order val="1"/>
          <c:tx>
            <c:strRef>
              <c:f>'Slide 9 Graphs'!$C$44</c:f>
              <c:strCache>
                <c:ptCount val="1"/>
                <c:pt idx="0">
                  <c:v>Agriculture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'Slide 9 Graphs'!$A$45:$A$55</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 (P)</c:v>
                </c:pt>
              </c:strCache>
            </c:strRef>
          </c:cat>
          <c:val>
            <c:numRef>
              <c:f>'Slide 9 Graphs'!$C$45:$C$55</c:f>
              <c:numCache>
                <c:formatCode>#,##0</c:formatCode>
                <c:ptCount val="11"/>
                <c:pt idx="0">
                  <c:v>140.96</c:v>
                </c:pt>
                <c:pt idx="1">
                  <c:v>147.46199999999999</c:v>
                </c:pt>
                <c:pt idx="2">
                  <c:v>152.74432570698804</c:v>
                </c:pt>
                <c:pt idx="3">
                  <c:v>168.91345725601545</c:v>
                </c:pt>
                <c:pt idx="4">
                  <c:v>173.18536546184842</c:v>
                </c:pt>
                <c:pt idx="5">
                  <c:v>191.15088740685093</c:v>
                </c:pt>
                <c:pt idx="6">
                  <c:v>199.24685426496183</c:v>
                </c:pt>
                <c:pt idx="7">
                  <c:v>213.4091803170233</c:v>
                </c:pt>
                <c:pt idx="8">
                  <c:v>211.29489173673053</c:v>
                </c:pt>
                <c:pt idx="9">
                  <c:v>221.30343602388777</c:v>
                </c:pt>
                <c:pt idx="10">
                  <c:v>229</c:v>
                </c:pt>
              </c:numCache>
            </c:numRef>
          </c:val>
          <c:extLst>
            <c:ext xmlns:c16="http://schemas.microsoft.com/office/drawing/2014/chart" uri="{C3380CC4-5D6E-409C-BE32-E72D297353CC}">
              <c16:uniqueId val="{00000001-16CD-41BC-8703-71F1C887A009}"/>
            </c:ext>
          </c:extLst>
        </c:ser>
        <c:ser>
          <c:idx val="2"/>
          <c:order val="2"/>
          <c:tx>
            <c:strRef>
              <c:f>'Slide 9 Graphs'!$D$44</c:f>
              <c:strCache>
                <c:ptCount val="1"/>
                <c:pt idx="0">
                  <c:v>Domestic</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'Slide 9 Graphs'!$A$45:$A$55</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 (P)</c:v>
                </c:pt>
              </c:strCache>
            </c:strRef>
          </c:cat>
          <c:val>
            <c:numRef>
              <c:f>'Slide 9 Graphs'!$D$45:$D$55</c:f>
              <c:numCache>
                <c:formatCode>#,##0</c:formatCode>
                <c:ptCount val="11"/>
                <c:pt idx="0">
                  <c:v>171.10400000000001</c:v>
                </c:pt>
                <c:pt idx="1">
                  <c:v>183.7</c:v>
                </c:pt>
                <c:pt idx="2">
                  <c:v>199.84178628002027</c:v>
                </c:pt>
                <c:pt idx="3">
                  <c:v>217.40472234963676</c:v>
                </c:pt>
                <c:pt idx="4">
                  <c:v>238.87569057048182</c:v>
                </c:pt>
                <c:pt idx="5">
                  <c:v>255.82600848008767</c:v>
                </c:pt>
                <c:pt idx="6">
                  <c:v>273.54502135137005</c:v>
                </c:pt>
                <c:pt idx="7">
                  <c:v>288.24311205487652</c:v>
                </c:pt>
                <c:pt idx="8">
                  <c:v>308.74536351549881</c:v>
                </c:pt>
                <c:pt idx="9">
                  <c:v>330.80893602107523</c:v>
                </c:pt>
                <c:pt idx="10">
                  <c:v>334</c:v>
                </c:pt>
              </c:numCache>
            </c:numRef>
          </c:val>
          <c:extLst>
            <c:ext xmlns:c16="http://schemas.microsoft.com/office/drawing/2014/chart" uri="{C3380CC4-5D6E-409C-BE32-E72D297353CC}">
              <c16:uniqueId val="{00000002-16CD-41BC-8703-71F1C887A009}"/>
            </c:ext>
          </c:extLst>
        </c:ser>
        <c:ser>
          <c:idx val="3"/>
          <c:order val="3"/>
          <c:tx>
            <c:strRef>
              <c:f>'Slide 9 Graphs'!$E$44</c:f>
              <c:strCache>
                <c:ptCount val="1"/>
                <c:pt idx="0">
                  <c:v>Commercial</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'Slide 9 Graphs'!$A$45:$A$55</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 (P)</c:v>
                </c:pt>
              </c:strCache>
            </c:strRef>
          </c:cat>
          <c:val>
            <c:numRef>
              <c:f>'Slide 9 Graphs'!$E$45:$E$55</c:f>
              <c:numCache>
                <c:formatCode>#,##0</c:formatCode>
                <c:ptCount val="11"/>
                <c:pt idx="0">
                  <c:v>65.381</c:v>
                </c:pt>
                <c:pt idx="1">
                  <c:v>72.793999999999997</c:v>
                </c:pt>
                <c:pt idx="2">
                  <c:v>74.246963235908893</c:v>
                </c:pt>
                <c:pt idx="3">
                  <c:v>78.391386457368</c:v>
                </c:pt>
                <c:pt idx="4">
                  <c:v>86.036571008999076</c:v>
                </c:pt>
                <c:pt idx="5">
                  <c:v>89.82493138440303</c:v>
                </c:pt>
                <c:pt idx="6">
                  <c:v>93.754853788208919</c:v>
                </c:pt>
                <c:pt idx="7">
                  <c:v>98.227645142089244</c:v>
                </c:pt>
                <c:pt idx="8">
                  <c:v>106.04713414462641</c:v>
                </c:pt>
                <c:pt idx="9">
                  <c:v>86.950282447459188</c:v>
                </c:pt>
                <c:pt idx="10">
                  <c:v>107.5</c:v>
                </c:pt>
              </c:numCache>
            </c:numRef>
          </c:val>
          <c:extLst>
            <c:ext xmlns:c16="http://schemas.microsoft.com/office/drawing/2014/chart" uri="{C3380CC4-5D6E-409C-BE32-E72D297353CC}">
              <c16:uniqueId val="{00000003-16CD-41BC-8703-71F1C887A009}"/>
            </c:ext>
          </c:extLst>
        </c:ser>
        <c:ser>
          <c:idx val="4"/>
          <c:order val="4"/>
          <c:tx>
            <c:strRef>
              <c:f>'Slide 9 Graphs'!$F$44</c:f>
              <c:strCache>
                <c:ptCount val="1"/>
                <c:pt idx="0">
                  <c:v>Traction &amp; Railways</c:v>
                </c:pt>
              </c:strCache>
            </c:strRef>
          </c:tx>
          <c:spPr>
            <a:solidFill>
              <a:schemeClr val="accent5"/>
            </a:solidFill>
            <a:ln>
              <a:noFill/>
            </a:ln>
            <a:effectLst/>
          </c:spPr>
          <c:invertIfNegative val="0"/>
          <c:cat>
            <c:strRef>
              <c:f>'Slide 9 Graphs'!$A$45:$A$55</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 (P)</c:v>
                </c:pt>
              </c:strCache>
            </c:strRef>
          </c:cat>
          <c:val>
            <c:numRef>
              <c:f>'Slide 9 Graphs'!$F$45:$F$55</c:f>
              <c:numCache>
                <c:formatCode>#,##0</c:formatCode>
                <c:ptCount val="11"/>
                <c:pt idx="0">
                  <c:v>14.206</c:v>
                </c:pt>
                <c:pt idx="1">
                  <c:v>14.1</c:v>
                </c:pt>
                <c:pt idx="2">
                  <c:v>15.539688867794345</c:v>
                </c:pt>
                <c:pt idx="3">
                  <c:v>16.176940000000002</c:v>
                </c:pt>
                <c:pt idx="4">
                  <c:v>16.594330000000003</c:v>
                </c:pt>
                <c:pt idx="5">
                  <c:v>15.68275</c:v>
                </c:pt>
                <c:pt idx="6">
                  <c:v>17.432671444986997</c:v>
                </c:pt>
                <c:pt idx="7">
                  <c:v>18.837429047800001</c:v>
                </c:pt>
                <c:pt idx="8">
                  <c:v>19.147986803772</c:v>
                </c:pt>
                <c:pt idx="9">
                  <c:v>14.668016028799999</c:v>
                </c:pt>
                <c:pt idx="10">
                  <c:v>19.8</c:v>
                </c:pt>
              </c:numCache>
            </c:numRef>
          </c:val>
          <c:extLst>
            <c:ext xmlns:c16="http://schemas.microsoft.com/office/drawing/2014/chart" uri="{C3380CC4-5D6E-409C-BE32-E72D297353CC}">
              <c16:uniqueId val="{00000004-16CD-41BC-8703-71F1C887A009}"/>
            </c:ext>
          </c:extLst>
        </c:ser>
        <c:ser>
          <c:idx val="5"/>
          <c:order val="5"/>
          <c:tx>
            <c:strRef>
              <c:f>'Slide 9 Graphs'!$G$44</c:f>
              <c:strCache>
                <c:ptCount val="1"/>
                <c:pt idx="0">
                  <c:v>Others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'Slide 9 Graphs'!$A$45:$A$55</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 (P)</c:v>
                </c:pt>
              </c:strCache>
            </c:strRef>
          </c:cat>
          <c:val>
            <c:numRef>
              <c:f>'Slide 9 Graphs'!$G$45:$G$55</c:f>
              <c:numCache>
                <c:formatCode>#,##0</c:formatCode>
                <c:ptCount val="11"/>
                <c:pt idx="0">
                  <c:v>41.252000000000002</c:v>
                </c:pt>
                <c:pt idx="1">
                  <c:v>40.256</c:v>
                </c:pt>
                <c:pt idx="2">
                  <c:v>47.417522910860761</c:v>
                </c:pt>
                <c:pt idx="3">
                  <c:v>49.289000000000001</c:v>
                </c:pt>
                <c:pt idx="4">
                  <c:v>62.975787018054525</c:v>
                </c:pt>
                <c:pt idx="5">
                  <c:v>68.492545322690063</c:v>
                </c:pt>
                <c:pt idx="6">
                  <c:v>70.834156538470324</c:v>
                </c:pt>
                <c:pt idx="7">
                  <c:v>72.057975230869843</c:v>
                </c:pt>
                <c:pt idx="8">
                  <c:v>70.030740000000009</c:v>
                </c:pt>
                <c:pt idx="9">
                  <c:v>67.701129237698893</c:v>
                </c:pt>
                <c:pt idx="10">
                  <c:v>72.5</c:v>
                </c:pt>
              </c:numCache>
            </c:numRef>
          </c:val>
          <c:extLst>
            <c:ext xmlns:c16="http://schemas.microsoft.com/office/drawing/2014/chart" uri="{C3380CC4-5D6E-409C-BE32-E72D297353CC}">
              <c16:uniqueId val="{00000005-16CD-41BC-8703-71F1C887A009}"/>
            </c:ext>
          </c:extLst>
        </c:ser>
        <c:dLbls>
          <c:showLegendKey val="0"/>
          <c:showVal val="0"/>
          <c:showCatName val="0"/>
          <c:showSerName val="0"/>
          <c:showPercent val="0"/>
          <c:showBubbleSize val="0"/>
        </c:dLbls>
        <c:gapWidth val="150"/>
        <c:overlap val="100"/>
        <c:axId val="1268696960"/>
        <c:axId val="1268693000"/>
      </c:barChart>
      <c:catAx>
        <c:axId val="1268696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268693000"/>
        <c:crosses val="autoZero"/>
        <c:auto val="1"/>
        <c:lblAlgn val="ctr"/>
        <c:lblOffset val="100"/>
        <c:noMultiLvlLbl val="0"/>
      </c:catAx>
      <c:valAx>
        <c:axId val="1268693000"/>
        <c:scaling>
          <c:orientation val="minMax"/>
        </c:scaling>
        <c:delete val="1"/>
        <c:axPos val="l"/>
        <c:numFmt formatCode="#,##0" sourceLinked="1"/>
        <c:majorTickMark val="none"/>
        <c:minorTickMark val="none"/>
        <c:tickLblPos val="nextTo"/>
        <c:crossAx val="1268696960"/>
        <c:crosses val="autoZero"/>
        <c:crossBetween val="between"/>
      </c:valAx>
      <c:spPr>
        <a:noFill/>
        <a:ln>
          <a:noFill/>
        </a:ln>
        <a:effectLst/>
      </c:spPr>
    </c:plotArea>
    <c:legend>
      <c:legendPos val="b"/>
      <c:layout>
        <c:manualLayout>
          <c:xMode val="edge"/>
          <c:yMode val="edge"/>
          <c:x val="9.4669883785755651E-2"/>
          <c:y val="0.88404923255108325"/>
          <c:w val="0.81066023242848873"/>
          <c:h val="0.1018615025258058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002663"/>
      </a:solid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4755196295336713E-2"/>
          <c:y val="0.1165471115232015"/>
          <c:w val="0.97048960740932655"/>
          <c:h val="0.60946459283586085"/>
        </c:manualLayout>
      </c:layout>
      <c:barChart>
        <c:barDir val="col"/>
        <c:grouping val="clustered"/>
        <c:varyColors val="0"/>
        <c:ser>
          <c:idx val="0"/>
          <c:order val="0"/>
          <c:tx>
            <c:strRef>
              <c:f>'6.2'!$K$29</c:f>
              <c:strCache>
                <c:ptCount val="1"/>
                <c:pt idx="0">
                  <c:v>Non Renewable Sources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'6.2'!$J$30:$J$40</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 (P)</c:v>
                </c:pt>
              </c:strCache>
            </c:strRef>
          </c:cat>
          <c:val>
            <c:numRef>
              <c:f>'6.2'!$K$30:$K$40</c:f>
              <c:numCache>
                <c:formatCode>0.0%</c:formatCode>
                <c:ptCount val="11"/>
                <c:pt idx="0">
                  <c:v>0.88281273091873591</c:v>
                </c:pt>
                <c:pt idx="1">
                  <c:v>0.88500419638549621</c:v>
                </c:pt>
                <c:pt idx="2">
                  <c:v>0.88034370953984908</c:v>
                </c:pt>
                <c:pt idx="3">
                  <c:v>0.8773510938718212</c:v>
                </c:pt>
                <c:pt idx="4">
                  <c:v>0.87426278013050829</c:v>
                </c:pt>
                <c:pt idx="5">
                  <c:v>0.87074324598153763</c:v>
                </c:pt>
                <c:pt idx="6">
                  <c:v>0.87017697488225454</c:v>
                </c:pt>
                <c:pt idx="7">
                  <c:v>0.86721852867136962</c:v>
                </c:pt>
                <c:pt idx="8">
                  <c:v>0.86271888628974269</c:v>
                </c:pt>
                <c:pt idx="9">
                  <c:v>0.85409729913538435</c:v>
                </c:pt>
                <c:pt idx="10">
                  <c:v>0.86073075201607641</c:v>
                </c:pt>
              </c:numCache>
            </c:numRef>
          </c:val>
          <c:extLst>
            <c:ext xmlns:c16="http://schemas.microsoft.com/office/drawing/2014/chart" uri="{C3380CC4-5D6E-409C-BE32-E72D297353CC}">
              <c16:uniqueId val="{00000000-CF2B-4072-A329-C0AC2B83DA93}"/>
            </c:ext>
          </c:extLst>
        </c:ser>
        <c:ser>
          <c:idx val="1"/>
          <c:order val="1"/>
          <c:tx>
            <c:strRef>
              <c:f>'6.2'!$L$29</c:f>
              <c:strCache>
                <c:ptCount val="1"/>
                <c:pt idx="0">
                  <c:v>Renewable Sources</c:v>
                </c:pt>
              </c:strCache>
            </c:strRef>
          </c:tx>
          <c:spPr>
            <a:solidFill>
              <a:schemeClr val="accent2"/>
            </a:solidFill>
            <a:ln>
              <a:noFill/>
            </a:ln>
            <a:effectLst/>
          </c:spPr>
          <c:invertIfNegative val="0"/>
          <c:dLbls>
            <c:dLbl>
              <c:idx val="0"/>
              <c:layout>
                <c:manualLayout>
                  <c:x val="8.9630904171154099E-3"/>
                  <c:y val="6.742891426174506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F2B-4072-A329-C0AC2B83DA93}"/>
                </c:ext>
              </c:extLst>
            </c:dLbl>
            <c:dLbl>
              <c:idx val="1"/>
              <c:layout>
                <c:manualLayout>
                  <c:x val="8.9630904171154099E-3"/>
                  <c:y val="-1.236182480979841E-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F2B-4072-A329-C0AC2B83DA93}"/>
                </c:ext>
              </c:extLst>
            </c:dLbl>
            <c:dLbl>
              <c:idx val="2"/>
              <c:layout>
                <c:manualLayout>
                  <c:x val="8.9630904171154099E-3"/>
                  <c:y val="6.742891426174630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F2B-4072-A329-C0AC2B83DA93}"/>
                </c:ext>
              </c:extLst>
            </c:dLbl>
            <c:dLbl>
              <c:idx val="3"/>
              <c:layout>
                <c:manualLayout>
                  <c:x val="1.0755708500538492E-2"/>
                  <c:y val="-2.02286742785238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F2B-4072-A329-C0AC2B83DA93}"/>
                </c:ext>
              </c:extLst>
            </c:dLbl>
            <c:dLbl>
              <c:idx val="4"/>
              <c:layout>
                <c:manualLayout>
                  <c:x val="1.2548326583961574E-2"/>
                  <c:y val="6.742891426174630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F2B-4072-A329-C0AC2B83DA93}"/>
                </c:ext>
              </c:extLst>
            </c:dLbl>
            <c:dLbl>
              <c:idx val="5"/>
              <c:layout>
                <c:manualLayout>
                  <c:x val="8.9630904171154099E-3"/>
                  <c:y val="-2.022867427852401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F2B-4072-A329-C0AC2B83DA93}"/>
                </c:ext>
              </c:extLst>
            </c:dLbl>
            <c:dLbl>
              <c:idx val="6"/>
              <c:layout>
                <c:manualLayout>
                  <c:x val="1.6133562750807736E-2"/>
                  <c:y val="-2.02286742785238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F2B-4072-A329-C0AC2B83DA93}"/>
                </c:ext>
              </c:extLst>
            </c:dLbl>
            <c:dLbl>
              <c:idx val="7"/>
              <c:layout>
                <c:manualLayout>
                  <c:x val="8.963090417115278E-3"/>
                  <c:y val="-1.348578285234926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F2B-4072-A329-C0AC2B83DA93}"/>
                </c:ext>
              </c:extLst>
            </c:dLbl>
            <c:dLbl>
              <c:idx val="8"/>
              <c:layout>
                <c:manualLayout>
                  <c:x val="1.4340944667384654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F2B-4072-A329-C0AC2B83DA93}"/>
                </c:ext>
              </c:extLst>
            </c:dLbl>
            <c:dLbl>
              <c:idx val="9"/>
              <c:layout>
                <c:manualLayout>
                  <c:x val="1.7926180834230688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CF2B-4072-A329-C0AC2B83DA93}"/>
                </c:ext>
              </c:extLst>
            </c:dLbl>
            <c:dLbl>
              <c:idx val="10"/>
              <c:layout>
                <c:manualLayout>
                  <c:x val="1.4340944667384654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F2B-4072-A329-C0AC2B83DA93}"/>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'6.2'!$J$30:$J$40</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 (P)</c:v>
                </c:pt>
              </c:strCache>
            </c:strRef>
          </c:cat>
          <c:val>
            <c:numRef>
              <c:f>'6.2'!$L$30:$L$40</c:f>
              <c:numCache>
                <c:formatCode>0.0%</c:formatCode>
                <c:ptCount val="11"/>
                <c:pt idx="0">
                  <c:v>0.11718726908126403</c:v>
                </c:pt>
                <c:pt idx="1">
                  <c:v>0.11499580361450372</c:v>
                </c:pt>
                <c:pt idx="2">
                  <c:v>0.11965629046015096</c:v>
                </c:pt>
                <c:pt idx="3">
                  <c:v>0.12264890612817883</c:v>
                </c:pt>
                <c:pt idx="4">
                  <c:v>0.12573721986949168</c:v>
                </c:pt>
                <c:pt idx="5">
                  <c:v>0.12925675401846234</c:v>
                </c:pt>
                <c:pt idx="6">
                  <c:v>0.12982302511774546</c:v>
                </c:pt>
                <c:pt idx="7">
                  <c:v>0.13278147132863044</c:v>
                </c:pt>
                <c:pt idx="8">
                  <c:v>0.13728111371025725</c:v>
                </c:pt>
                <c:pt idx="9">
                  <c:v>0.14590270086461579</c:v>
                </c:pt>
                <c:pt idx="10">
                  <c:v>0.13926924798392365</c:v>
                </c:pt>
              </c:numCache>
            </c:numRef>
          </c:val>
          <c:extLst>
            <c:ext xmlns:c16="http://schemas.microsoft.com/office/drawing/2014/chart" uri="{C3380CC4-5D6E-409C-BE32-E72D297353CC}">
              <c16:uniqueId val="{0000000C-CF2B-4072-A329-C0AC2B83DA93}"/>
            </c:ext>
          </c:extLst>
        </c:ser>
        <c:dLbls>
          <c:showLegendKey val="0"/>
          <c:showVal val="0"/>
          <c:showCatName val="0"/>
          <c:showSerName val="0"/>
          <c:showPercent val="0"/>
          <c:showBubbleSize val="0"/>
        </c:dLbls>
        <c:gapWidth val="219"/>
        <c:overlap val="-27"/>
        <c:axId val="420662800"/>
        <c:axId val="284814464"/>
      </c:barChart>
      <c:catAx>
        <c:axId val="420662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284814464"/>
        <c:crosses val="autoZero"/>
        <c:auto val="1"/>
        <c:lblAlgn val="ctr"/>
        <c:lblOffset val="100"/>
        <c:noMultiLvlLbl val="0"/>
      </c:catAx>
      <c:valAx>
        <c:axId val="284814464"/>
        <c:scaling>
          <c:orientation val="minMax"/>
        </c:scaling>
        <c:delete val="1"/>
        <c:axPos val="l"/>
        <c:numFmt formatCode="0.0%" sourceLinked="1"/>
        <c:majorTickMark val="none"/>
        <c:minorTickMark val="none"/>
        <c:tickLblPos val="nextTo"/>
        <c:crossAx val="420662800"/>
        <c:crosses val="autoZero"/>
        <c:crossBetween val="between"/>
      </c:valAx>
      <c:spPr>
        <a:noFill/>
        <a:ln>
          <a:noFill/>
        </a:ln>
        <a:effectLst/>
      </c:spPr>
    </c:plotArea>
    <c:legend>
      <c:legendPos val="b"/>
      <c:layout>
        <c:manualLayout>
          <c:xMode val="edge"/>
          <c:yMode val="edge"/>
          <c:x val="0.26296450524679182"/>
          <c:y val="0.87947001935262947"/>
          <c:w val="0.54986536247210172"/>
          <c:h val="0.1137870892211960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002663"/>
      </a:solid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3661349695753184E-2"/>
          <c:y val="6.1672606409526612E-2"/>
          <c:w val="0.85499726284906319"/>
          <c:h val="0.73390887238410751"/>
        </c:manualLayout>
      </c:layout>
      <c:barChart>
        <c:barDir val="col"/>
        <c:grouping val="stacked"/>
        <c:varyColors val="0"/>
        <c:ser>
          <c:idx val="0"/>
          <c:order val="0"/>
          <c:tx>
            <c:strRef>
              <c:f>'Installed capacity Renew'!$C$2</c:f>
              <c:strCache>
                <c:ptCount val="1"/>
                <c:pt idx="0">
                  <c:v>Solar</c:v>
                </c:pt>
              </c:strCache>
            </c:strRef>
          </c:tx>
          <c:spPr>
            <a:solidFill>
              <a:schemeClr val="accent1"/>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8-D32C-4E17-9427-5011DA672129}"/>
                </c:ext>
              </c:extLst>
            </c:dLbl>
            <c:dLbl>
              <c:idx val="2"/>
              <c:delete val="1"/>
              <c:extLst>
                <c:ext xmlns:c15="http://schemas.microsoft.com/office/drawing/2012/chart" uri="{CE6537A1-D6FC-4f65-9D91-7224C49458BB}"/>
                <c:ext xmlns:c16="http://schemas.microsoft.com/office/drawing/2014/chart" uri="{C3380CC4-5D6E-409C-BE32-E72D297353CC}">
                  <c16:uniqueId val="{00000007-D32C-4E17-9427-5011DA672129}"/>
                </c:ext>
              </c:extLst>
            </c:dLbl>
            <c:dLbl>
              <c:idx val="3"/>
              <c:delete val="1"/>
              <c:extLst>
                <c:ext xmlns:c15="http://schemas.microsoft.com/office/drawing/2012/chart" uri="{CE6537A1-D6FC-4f65-9D91-7224C49458BB}"/>
                <c:ext xmlns:c16="http://schemas.microsoft.com/office/drawing/2014/chart" uri="{C3380CC4-5D6E-409C-BE32-E72D297353CC}">
                  <c16:uniqueId val="{00000006-D32C-4E17-9427-5011DA672129}"/>
                </c:ext>
              </c:extLst>
            </c:dLbl>
            <c:dLbl>
              <c:idx val="4"/>
              <c:delete val="1"/>
              <c:extLst>
                <c:ext xmlns:c15="http://schemas.microsoft.com/office/drawing/2012/chart" uri="{CE6537A1-D6FC-4f65-9D91-7224C49458BB}"/>
                <c:ext xmlns:c16="http://schemas.microsoft.com/office/drawing/2014/chart" uri="{C3380CC4-5D6E-409C-BE32-E72D297353CC}">
                  <c16:uniqueId val="{00000005-D32C-4E17-9427-5011DA672129}"/>
                </c:ext>
              </c:extLst>
            </c:dLbl>
            <c:dLbl>
              <c:idx val="5"/>
              <c:delete val="1"/>
              <c:extLst>
                <c:ext xmlns:c15="http://schemas.microsoft.com/office/drawing/2012/chart" uri="{CE6537A1-D6FC-4f65-9D91-7224C49458BB}"/>
                <c:ext xmlns:c16="http://schemas.microsoft.com/office/drawing/2014/chart" uri="{C3380CC4-5D6E-409C-BE32-E72D297353CC}">
                  <c16:uniqueId val="{00000004-D32C-4E17-9427-5011DA672129}"/>
                </c:ext>
              </c:extLst>
            </c:dLbl>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'Installed capacity Renew'!$B$3:$B$16</c:f>
              <c:strCache>
                <c:ptCount val="14"/>
                <c:pt idx="0">
                  <c:v>2010-11</c:v>
                </c:pt>
                <c:pt idx="1">
                  <c:v>2011-12</c:v>
                </c:pt>
                <c:pt idx="2">
                  <c:v>2012-13</c:v>
                </c:pt>
                <c:pt idx="3">
                  <c:v>2013-14</c:v>
                </c:pt>
                <c:pt idx="4">
                  <c:v>2014-15</c:v>
                </c:pt>
                <c:pt idx="5">
                  <c:v>2015-16</c:v>
                </c:pt>
                <c:pt idx="6">
                  <c:v>2016-17</c:v>
                </c:pt>
                <c:pt idx="7">
                  <c:v>2017-18</c:v>
                </c:pt>
                <c:pt idx="8">
                  <c:v>2018-19</c:v>
                </c:pt>
                <c:pt idx="9">
                  <c:v>2019-20</c:v>
                </c:pt>
                <c:pt idx="10">
                  <c:v>2020-21</c:v>
                </c:pt>
                <c:pt idx="11">
                  <c:v>2021-22</c:v>
                </c:pt>
                <c:pt idx="12">
                  <c:v>2022-23</c:v>
                </c:pt>
                <c:pt idx="13">
                  <c:v>2023-24</c:v>
                </c:pt>
              </c:strCache>
            </c:strRef>
          </c:cat>
          <c:val>
            <c:numRef>
              <c:f>'Installed capacity Renew'!$C$3:$C$16</c:f>
              <c:numCache>
                <c:formatCode>_(* #,##0_);_(* \(#,##0\);_(* "-"??_);_(@_)</c:formatCode>
                <c:ptCount val="14"/>
                <c:pt idx="1">
                  <c:v>0.94</c:v>
                </c:pt>
                <c:pt idx="2">
                  <c:v>1.69</c:v>
                </c:pt>
                <c:pt idx="3">
                  <c:v>2.63</c:v>
                </c:pt>
                <c:pt idx="4">
                  <c:v>3.74</c:v>
                </c:pt>
                <c:pt idx="5">
                  <c:v>6.76</c:v>
                </c:pt>
                <c:pt idx="6">
                  <c:v>12.29</c:v>
                </c:pt>
                <c:pt idx="7">
                  <c:v>21.65</c:v>
                </c:pt>
                <c:pt idx="8">
                  <c:v>28.18</c:v>
                </c:pt>
                <c:pt idx="9">
                  <c:v>34.630000000000003</c:v>
                </c:pt>
                <c:pt idx="10">
                  <c:v>40.090000000000003</c:v>
                </c:pt>
                <c:pt idx="11">
                  <c:v>54</c:v>
                </c:pt>
                <c:pt idx="12">
                  <c:v>66.78</c:v>
                </c:pt>
                <c:pt idx="13">
                  <c:v>72.02</c:v>
                </c:pt>
              </c:numCache>
            </c:numRef>
          </c:val>
          <c:extLst>
            <c:ext xmlns:c16="http://schemas.microsoft.com/office/drawing/2014/chart" uri="{C3380CC4-5D6E-409C-BE32-E72D297353CC}">
              <c16:uniqueId val="{00000000-D32C-4E17-9427-5011DA672129}"/>
            </c:ext>
          </c:extLst>
        </c:ser>
        <c:ser>
          <c:idx val="1"/>
          <c:order val="1"/>
          <c:tx>
            <c:strRef>
              <c:f>'Installed capacity Renew'!$D$2</c:f>
              <c:strCache>
                <c:ptCount val="1"/>
                <c:pt idx="0">
                  <c:v>Hydro</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'Installed capacity Renew'!$B$3:$B$16</c:f>
              <c:strCache>
                <c:ptCount val="14"/>
                <c:pt idx="0">
                  <c:v>2010-11</c:v>
                </c:pt>
                <c:pt idx="1">
                  <c:v>2011-12</c:v>
                </c:pt>
                <c:pt idx="2">
                  <c:v>2012-13</c:v>
                </c:pt>
                <c:pt idx="3">
                  <c:v>2013-14</c:v>
                </c:pt>
                <c:pt idx="4">
                  <c:v>2014-15</c:v>
                </c:pt>
                <c:pt idx="5">
                  <c:v>2015-16</c:v>
                </c:pt>
                <c:pt idx="6">
                  <c:v>2016-17</c:v>
                </c:pt>
                <c:pt idx="7">
                  <c:v>2017-18</c:v>
                </c:pt>
                <c:pt idx="8">
                  <c:v>2018-19</c:v>
                </c:pt>
                <c:pt idx="9">
                  <c:v>2019-20</c:v>
                </c:pt>
                <c:pt idx="10">
                  <c:v>2020-21</c:v>
                </c:pt>
                <c:pt idx="11">
                  <c:v>2021-22</c:v>
                </c:pt>
                <c:pt idx="12">
                  <c:v>2022-23</c:v>
                </c:pt>
                <c:pt idx="13">
                  <c:v>2023-24</c:v>
                </c:pt>
              </c:strCache>
            </c:strRef>
          </c:cat>
          <c:val>
            <c:numRef>
              <c:f>'Installed capacity Renew'!$D$3:$D$16</c:f>
              <c:numCache>
                <c:formatCode>_(* #,##0_);_(* \(#,##0\);_(* "-"??_);_(@_)</c:formatCode>
                <c:ptCount val="14"/>
                <c:pt idx="0">
                  <c:v>40.61</c:v>
                </c:pt>
                <c:pt idx="1">
                  <c:v>42.22</c:v>
                </c:pt>
                <c:pt idx="2">
                  <c:v>43.120000000000005</c:v>
                </c:pt>
                <c:pt idx="3">
                  <c:v>44.33</c:v>
                </c:pt>
                <c:pt idx="4">
                  <c:v>45.32</c:v>
                </c:pt>
                <c:pt idx="5">
                  <c:v>47.05</c:v>
                </c:pt>
                <c:pt idx="6">
                  <c:v>48.86</c:v>
                </c:pt>
                <c:pt idx="7">
                  <c:v>49.78</c:v>
                </c:pt>
                <c:pt idx="8">
                  <c:v>49.989999999999995</c:v>
                </c:pt>
                <c:pt idx="9">
                  <c:v>50.5</c:v>
                </c:pt>
                <c:pt idx="10">
                  <c:v>50.99</c:v>
                </c:pt>
                <c:pt idx="11">
                  <c:v>51.57</c:v>
                </c:pt>
                <c:pt idx="12">
                  <c:v>51.79</c:v>
                </c:pt>
                <c:pt idx="13">
                  <c:v>51.84</c:v>
                </c:pt>
              </c:numCache>
            </c:numRef>
          </c:val>
          <c:extLst>
            <c:ext xmlns:c16="http://schemas.microsoft.com/office/drawing/2014/chart" uri="{C3380CC4-5D6E-409C-BE32-E72D297353CC}">
              <c16:uniqueId val="{00000001-D32C-4E17-9427-5011DA672129}"/>
            </c:ext>
          </c:extLst>
        </c:ser>
        <c:ser>
          <c:idx val="2"/>
          <c:order val="2"/>
          <c:tx>
            <c:strRef>
              <c:f>'Installed capacity Renew'!$E$2</c:f>
              <c:strCache>
                <c:ptCount val="1"/>
                <c:pt idx="0">
                  <c:v>Wind</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'Installed capacity Renew'!$B$3:$B$16</c:f>
              <c:strCache>
                <c:ptCount val="14"/>
                <c:pt idx="0">
                  <c:v>2010-11</c:v>
                </c:pt>
                <c:pt idx="1">
                  <c:v>2011-12</c:v>
                </c:pt>
                <c:pt idx="2">
                  <c:v>2012-13</c:v>
                </c:pt>
                <c:pt idx="3">
                  <c:v>2013-14</c:v>
                </c:pt>
                <c:pt idx="4">
                  <c:v>2014-15</c:v>
                </c:pt>
                <c:pt idx="5">
                  <c:v>2015-16</c:v>
                </c:pt>
                <c:pt idx="6">
                  <c:v>2016-17</c:v>
                </c:pt>
                <c:pt idx="7">
                  <c:v>2017-18</c:v>
                </c:pt>
                <c:pt idx="8">
                  <c:v>2018-19</c:v>
                </c:pt>
                <c:pt idx="9">
                  <c:v>2019-20</c:v>
                </c:pt>
                <c:pt idx="10">
                  <c:v>2020-21</c:v>
                </c:pt>
                <c:pt idx="11">
                  <c:v>2021-22</c:v>
                </c:pt>
                <c:pt idx="12">
                  <c:v>2022-23</c:v>
                </c:pt>
                <c:pt idx="13">
                  <c:v>2023-24</c:v>
                </c:pt>
              </c:strCache>
            </c:strRef>
          </c:cat>
          <c:val>
            <c:numRef>
              <c:f>'Installed capacity Renew'!$E$3:$E$16</c:f>
              <c:numCache>
                <c:formatCode>_(* #,##0_);_(* \(#,##0\);_(* "-"??_);_(@_)</c:formatCode>
                <c:ptCount val="14"/>
                <c:pt idx="0">
                  <c:v>14.16</c:v>
                </c:pt>
                <c:pt idx="1">
                  <c:v>17.350000000000001</c:v>
                </c:pt>
                <c:pt idx="2">
                  <c:v>19.05</c:v>
                </c:pt>
                <c:pt idx="3">
                  <c:v>21.04</c:v>
                </c:pt>
                <c:pt idx="4">
                  <c:v>23.35</c:v>
                </c:pt>
                <c:pt idx="5">
                  <c:v>26.78</c:v>
                </c:pt>
                <c:pt idx="6">
                  <c:v>32.28</c:v>
                </c:pt>
                <c:pt idx="7">
                  <c:v>34.049999999999997</c:v>
                </c:pt>
                <c:pt idx="8">
                  <c:v>35.630000000000003</c:v>
                </c:pt>
                <c:pt idx="9">
                  <c:v>37.69</c:v>
                </c:pt>
                <c:pt idx="10">
                  <c:v>39.25</c:v>
                </c:pt>
                <c:pt idx="11">
                  <c:v>40.36</c:v>
                </c:pt>
                <c:pt idx="12">
                  <c:v>42.63</c:v>
                </c:pt>
                <c:pt idx="13">
                  <c:v>44.29</c:v>
                </c:pt>
              </c:numCache>
            </c:numRef>
          </c:val>
          <c:extLst>
            <c:ext xmlns:c16="http://schemas.microsoft.com/office/drawing/2014/chart" uri="{C3380CC4-5D6E-409C-BE32-E72D297353CC}">
              <c16:uniqueId val="{00000002-D32C-4E17-9427-5011DA672129}"/>
            </c:ext>
          </c:extLst>
        </c:ser>
        <c:ser>
          <c:idx val="3"/>
          <c:order val="3"/>
          <c:tx>
            <c:strRef>
              <c:f>'Installed capacity Renew'!$F$2</c:f>
              <c:strCache>
                <c:ptCount val="1"/>
                <c:pt idx="0">
                  <c:v>Bio Power</c:v>
                </c:pt>
              </c:strCache>
            </c:strRef>
          </c:tx>
          <c:spPr>
            <a:solidFill>
              <a:schemeClr val="accent4"/>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9-D32C-4E17-9427-5011DA672129}"/>
                </c:ext>
              </c:extLst>
            </c:dLbl>
            <c:dLbl>
              <c:idx val="1"/>
              <c:delete val="1"/>
              <c:extLst>
                <c:ext xmlns:c15="http://schemas.microsoft.com/office/drawing/2012/chart" uri="{CE6537A1-D6FC-4f65-9D91-7224C49458BB}"/>
                <c:ext xmlns:c16="http://schemas.microsoft.com/office/drawing/2014/chart" uri="{C3380CC4-5D6E-409C-BE32-E72D297353CC}">
                  <c16:uniqueId val="{0000000A-D32C-4E17-9427-5011DA672129}"/>
                </c:ext>
              </c:extLst>
            </c:dLbl>
            <c:dLbl>
              <c:idx val="2"/>
              <c:delete val="1"/>
              <c:extLst>
                <c:ext xmlns:c15="http://schemas.microsoft.com/office/drawing/2012/chart" uri="{CE6537A1-D6FC-4f65-9D91-7224C49458BB}"/>
                <c:ext xmlns:c16="http://schemas.microsoft.com/office/drawing/2014/chart" uri="{C3380CC4-5D6E-409C-BE32-E72D297353CC}">
                  <c16:uniqueId val="{0000000B-D32C-4E17-9427-5011DA672129}"/>
                </c:ext>
              </c:extLst>
            </c:dLbl>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'Installed capacity Renew'!$B$3:$B$16</c:f>
              <c:strCache>
                <c:ptCount val="14"/>
                <c:pt idx="0">
                  <c:v>2010-11</c:v>
                </c:pt>
                <c:pt idx="1">
                  <c:v>2011-12</c:v>
                </c:pt>
                <c:pt idx="2">
                  <c:v>2012-13</c:v>
                </c:pt>
                <c:pt idx="3">
                  <c:v>2013-14</c:v>
                </c:pt>
                <c:pt idx="4">
                  <c:v>2014-15</c:v>
                </c:pt>
                <c:pt idx="5">
                  <c:v>2015-16</c:v>
                </c:pt>
                <c:pt idx="6">
                  <c:v>2016-17</c:v>
                </c:pt>
                <c:pt idx="7">
                  <c:v>2017-18</c:v>
                </c:pt>
                <c:pt idx="8">
                  <c:v>2018-19</c:v>
                </c:pt>
                <c:pt idx="9">
                  <c:v>2019-20</c:v>
                </c:pt>
                <c:pt idx="10">
                  <c:v>2020-21</c:v>
                </c:pt>
                <c:pt idx="11">
                  <c:v>2021-22</c:v>
                </c:pt>
                <c:pt idx="12">
                  <c:v>2022-23</c:v>
                </c:pt>
                <c:pt idx="13">
                  <c:v>2023-24</c:v>
                </c:pt>
              </c:strCache>
            </c:strRef>
          </c:cat>
          <c:val>
            <c:numRef>
              <c:f>'Installed capacity Renew'!$F$3:$F$16</c:f>
              <c:numCache>
                <c:formatCode>_(* #,##0_);_(* \(#,##0\);_(* "-"??_);_(@_)</c:formatCode>
                <c:ptCount val="14"/>
                <c:pt idx="0">
                  <c:v>2.74</c:v>
                </c:pt>
                <c:pt idx="1">
                  <c:v>3.23</c:v>
                </c:pt>
                <c:pt idx="2">
                  <c:v>3.7</c:v>
                </c:pt>
                <c:pt idx="3">
                  <c:v>7.51</c:v>
                </c:pt>
                <c:pt idx="4">
                  <c:v>7.8</c:v>
                </c:pt>
                <c:pt idx="5">
                  <c:v>8.11</c:v>
                </c:pt>
                <c:pt idx="6">
                  <c:v>8.3000000000000007</c:v>
                </c:pt>
                <c:pt idx="7">
                  <c:v>8.84</c:v>
                </c:pt>
                <c:pt idx="8">
                  <c:v>9.24</c:v>
                </c:pt>
                <c:pt idx="9">
                  <c:v>10.02</c:v>
                </c:pt>
                <c:pt idx="10">
                  <c:v>10.31</c:v>
                </c:pt>
                <c:pt idx="11">
                  <c:v>10.68</c:v>
                </c:pt>
                <c:pt idx="12">
                  <c:v>10.8</c:v>
                </c:pt>
                <c:pt idx="13">
                  <c:v>10.84</c:v>
                </c:pt>
              </c:numCache>
            </c:numRef>
          </c:val>
          <c:extLst>
            <c:ext xmlns:c16="http://schemas.microsoft.com/office/drawing/2014/chart" uri="{C3380CC4-5D6E-409C-BE32-E72D297353CC}">
              <c16:uniqueId val="{00000003-D32C-4E17-9427-5011DA672129}"/>
            </c:ext>
          </c:extLst>
        </c:ser>
        <c:dLbls>
          <c:showLegendKey val="0"/>
          <c:showVal val="0"/>
          <c:showCatName val="0"/>
          <c:showSerName val="0"/>
          <c:showPercent val="0"/>
          <c:showBubbleSize val="0"/>
        </c:dLbls>
        <c:gapWidth val="150"/>
        <c:overlap val="100"/>
        <c:axId val="259171327"/>
        <c:axId val="259169887"/>
      </c:barChart>
      <c:catAx>
        <c:axId val="2591713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59169887"/>
        <c:crosses val="autoZero"/>
        <c:auto val="1"/>
        <c:lblAlgn val="ctr"/>
        <c:lblOffset val="100"/>
        <c:noMultiLvlLbl val="0"/>
      </c:catAx>
      <c:valAx>
        <c:axId val="259169887"/>
        <c:scaling>
          <c:orientation val="minMax"/>
        </c:scaling>
        <c:delete val="1"/>
        <c:axPos val="l"/>
        <c:numFmt formatCode="_(* #,##0_);_(* \(#,##0\);_(* &quot;-&quot;??_);_(@_)" sourceLinked="1"/>
        <c:majorTickMark val="none"/>
        <c:minorTickMark val="none"/>
        <c:tickLblPos val="nextTo"/>
        <c:crossAx val="259171327"/>
        <c:crosses val="autoZero"/>
        <c:crossBetween val="between"/>
      </c:valAx>
      <c:spPr>
        <a:noFill/>
        <a:ln>
          <a:noFill/>
        </a:ln>
        <a:effectLst/>
      </c:spPr>
    </c:plotArea>
    <c:legend>
      <c:legendPos val="b"/>
      <c:layout>
        <c:manualLayout>
          <c:xMode val="edge"/>
          <c:yMode val="edge"/>
          <c:x val="0.33449921351510326"/>
          <c:y val="0.89496083802349735"/>
          <c:w val="0.33100157296979349"/>
          <c:h val="9.8244666053200369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002663"/>
      </a:solidFill>
    </a:ln>
    <a:effectLst/>
  </c:spPr>
  <c:txPr>
    <a:bodyPr/>
    <a:lstStyle/>
    <a:p>
      <a:pPr>
        <a:defRPr/>
      </a:pPr>
      <a:endParaRPr lang="en-US"/>
    </a:p>
  </c:txPr>
  <c:externalData r:id="rId4">
    <c:autoUpdate val="0"/>
  </c:externalData>
  <c:userShapes r:id="rId5"/>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Electricity Consumption in India (</a:t>
            </a:r>
            <a:r>
              <a:rPr lang="en-US" dirty="0" err="1"/>
              <a:t>TWh</a:t>
            </a:r>
            <a:r>
              <a:rPr lang="en-US" dirty="0"/>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6016018383968097E-2"/>
          <c:y val="0.24034586405058192"/>
          <c:w val="0.93775603693315157"/>
          <c:h val="0.66246792067658211"/>
        </c:manualLayout>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Sheet2!$B$3:$B$22</c:f>
              <c:numCache>
                <c:formatCode>General</c:formatCode>
                <c:ptCount val="20"/>
                <c:pt idx="0">
                  <c:v>2011</c:v>
                </c:pt>
                <c:pt idx="1">
                  <c:v>2012</c:v>
                </c:pt>
                <c:pt idx="2">
                  <c:v>2013</c:v>
                </c:pt>
                <c:pt idx="3">
                  <c:v>2014</c:v>
                </c:pt>
                <c:pt idx="4">
                  <c:v>2015</c:v>
                </c:pt>
                <c:pt idx="5">
                  <c:v>2016</c:v>
                </c:pt>
                <c:pt idx="6">
                  <c:v>2017</c:v>
                </c:pt>
                <c:pt idx="7">
                  <c:v>2018</c:v>
                </c:pt>
                <c:pt idx="8">
                  <c:v>2019</c:v>
                </c:pt>
                <c:pt idx="9">
                  <c:v>2020</c:v>
                </c:pt>
                <c:pt idx="10">
                  <c:v>2021</c:v>
                </c:pt>
                <c:pt idx="11">
                  <c:v>2022</c:v>
                </c:pt>
                <c:pt idx="12">
                  <c:v>2023</c:v>
                </c:pt>
                <c:pt idx="13">
                  <c:v>2024</c:v>
                </c:pt>
                <c:pt idx="14">
                  <c:v>2025</c:v>
                </c:pt>
                <c:pt idx="15">
                  <c:v>2026</c:v>
                </c:pt>
                <c:pt idx="16">
                  <c:v>2027</c:v>
                </c:pt>
                <c:pt idx="17">
                  <c:v>2028</c:v>
                </c:pt>
                <c:pt idx="18">
                  <c:v>2029</c:v>
                </c:pt>
                <c:pt idx="19">
                  <c:v>2030</c:v>
                </c:pt>
              </c:numCache>
            </c:numRef>
          </c:cat>
          <c:val>
            <c:numRef>
              <c:f>Sheet2!$C$3:$C$22</c:f>
              <c:numCache>
                <c:formatCode>_(* #,##0_);_(* \(#,##0\);_(* "-"??_);_(@_)</c:formatCode>
                <c:ptCount val="20"/>
                <c:pt idx="0">
                  <c:v>785.19399999999996</c:v>
                </c:pt>
                <c:pt idx="1">
                  <c:v>824.30098999999996</c:v>
                </c:pt>
                <c:pt idx="2">
                  <c:v>874.20856649999996</c:v>
                </c:pt>
                <c:pt idx="3">
                  <c:v>948.52167230967893</c:v>
                </c:pt>
                <c:pt idx="4">
                  <c:v>1001.1906843085778</c:v>
                </c:pt>
                <c:pt idx="5">
                  <c:v>1061.1826382699323</c:v>
                </c:pt>
                <c:pt idx="6">
                  <c:v>1123.4268571123973</c:v>
                </c:pt>
                <c:pt idx="7">
                  <c:v>1209.9716328604156</c:v>
                </c:pt>
                <c:pt idx="8">
                  <c:v>1248.0858197376247</c:v>
                </c:pt>
                <c:pt idx="9">
                  <c:v>1230.2079848960889</c:v>
                </c:pt>
                <c:pt idx="10">
                  <c:v>1296.3</c:v>
                </c:pt>
                <c:pt idx="11">
                  <c:v>1379.7333406968139</c:v>
                </c:pt>
                <c:pt idx="12">
                  <c:v>1434.0609271492292</c:v>
                </c:pt>
                <c:pt idx="13">
                  <c:v>1488.4161111152316</c:v>
                </c:pt>
                <c:pt idx="14">
                  <c:v>1542.7962948578595</c:v>
                </c:pt>
                <c:pt idx="15">
                  <c:v>1597.1989392776411</c:v>
                </c:pt>
                <c:pt idx="16">
                  <c:v>1651.621560609161</c:v>
                </c:pt>
                <c:pt idx="17">
                  <c:v>1706.0617316201565</c:v>
                </c:pt>
                <c:pt idx="18">
                  <c:v>1760.5170857771177</c:v>
                </c:pt>
                <c:pt idx="19">
                  <c:v>1814.9853233068407</c:v>
                </c:pt>
              </c:numCache>
            </c:numRef>
          </c:val>
          <c:smooth val="0"/>
          <c:extLst>
            <c:ext xmlns:c16="http://schemas.microsoft.com/office/drawing/2014/chart" uri="{C3380CC4-5D6E-409C-BE32-E72D297353CC}">
              <c16:uniqueId val="{00000000-21C7-4B38-8514-F56781A0A95E}"/>
            </c:ext>
          </c:extLst>
        </c:ser>
        <c:dLbls>
          <c:showLegendKey val="0"/>
          <c:showVal val="0"/>
          <c:showCatName val="0"/>
          <c:showSerName val="0"/>
          <c:showPercent val="0"/>
          <c:showBubbleSize val="0"/>
        </c:dLbls>
        <c:marker val="1"/>
        <c:smooth val="0"/>
        <c:axId val="267939167"/>
        <c:axId val="267939887"/>
      </c:lineChart>
      <c:catAx>
        <c:axId val="2679391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267939887"/>
        <c:crosses val="autoZero"/>
        <c:auto val="1"/>
        <c:lblAlgn val="ctr"/>
        <c:lblOffset val="100"/>
        <c:noMultiLvlLbl val="0"/>
      </c:catAx>
      <c:valAx>
        <c:axId val="267939887"/>
        <c:scaling>
          <c:orientation val="minMax"/>
        </c:scaling>
        <c:delete val="1"/>
        <c:axPos val="l"/>
        <c:numFmt formatCode="_(* #,##0_);_(* \(#,##0\);_(* &quot;-&quot;??_);_(@_)" sourceLinked="1"/>
        <c:majorTickMark val="none"/>
        <c:minorTickMark val="none"/>
        <c:tickLblPos val="nextTo"/>
        <c:crossAx val="2679391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162B73"/>
      </a:solid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87601325683591E-2"/>
          <c:y val="8.9310114051476555E-2"/>
          <c:w val="0.94727309029134166"/>
          <c:h val="0.69872812486306257"/>
        </c:manualLayout>
      </c:layout>
      <c:barChart>
        <c:barDir val="col"/>
        <c:grouping val="stacked"/>
        <c:varyColors val="0"/>
        <c:ser>
          <c:idx val="0"/>
          <c:order val="0"/>
          <c:tx>
            <c:strRef>
              <c:f>'Slide 8 Graphs'!$B$66</c:f>
              <c:strCache>
                <c:ptCount val="1"/>
                <c:pt idx="0">
                  <c:v>Coal </c:v>
                </c:pt>
              </c:strCache>
            </c:strRef>
          </c:tx>
          <c:spPr>
            <a:solidFill>
              <a:schemeClr val="accent1"/>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7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'Slide 8 Graphs'!$A$67:$A$77</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 (P)</c:v>
                </c:pt>
              </c:strCache>
            </c:strRef>
          </c:cat>
          <c:val>
            <c:numRef>
              <c:f>'Slide 8 Graphs'!$B$67:$B$77</c:f>
              <c:numCache>
                <c:formatCode>#,##0</c:formatCode>
                <c:ptCount val="11"/>
                <c:pt idx="0">
                  <c:v>2684.4769649161362</c:v>
                </c:pt>
                <c:pt idx="1">
                  <c:v>2998.2412920856736</c:v>
                </c:pt>
                <c:pt idx="2">
                  <c:v>3107.3150827634622</c:v>
                </c:pt>
                <c:pt idx="3">
                  <c:v>3455.2606775170625</c:v>
                </c:pt>
                <c:pt idx="4">
                  <c:v>3516.6068712215756</c:v>
                </c:pt>
                <c:pt idx="5">
                  <c:v>3518.6779536373256</c:v>
                </c:pt>
                <c:pt idx="6">
                  <c:v>3776.2018641260161</c:v>
                </c:pt>
                <c:pt idx="7">
                  <c:v>4069.8428949549134</c:v>
                </c:pt>
                <c:pt idx="8">
                  <c:v>4017.5682847335997</c:v>
                </c:pt>
                <c:pt idx="9">
                  <c:v>3809.1424617848006</c:v>
                </c:pt>
                <c:pt idx="10">
                  <c:v>4321.0070650021999</c:v>
                </c:pt>
              </c:numCache>
            </c:numRef>
          </c:val>
          <c:extLst>
            <c:ext xmlns:c16="http://schemas.microsoft.com/office/drawing/2014/chart" uri="{C3380CC4-5D6E-409C-BE32-E72D297353CC}">
              <c16:uniqueId val="{00000000-2B34-42BE-AB2E-F5526BB052EB}"/>
            </c:ext>
          </c:extLst>
        </c:ser>
        <c:ser>
          <c:idx val="1"/>
          <c:order val="1"/>
          <c:tx>
            <c:strRef>
              <c:f>'Slide 8 Graphs'!$C$66</c:f>
              <c:strCache>
                <c:ptCount val="1"/>
                <c:pt idx="0">
                  <c:v>Lignite</c:v>
                </c:pt>
              </c:strCache>
            </c:strRef>
          </c:tx>
          <c:spPr>
            <a:solidFill>
              <a:schemeClr val="accent2"/>
            </a:solidFill>
            <a:ln>
              <a:noFill/>
            </a:ln>
            <a:effectLst/>
          </c:spPr>
          <c:invertIfNegative val="0"/>
          <c:cat>
            <c:strRef>
              <c:f>'Slide 8 Graphs'!$A$67:$A$77</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 (P)</c:v>
                </c:pt>
              </c:strCache>
            </c:strRef>
          </c:cat>
          <c:val>
            <c:numRef>
              <c:f>'Slide 8 Graphs'!$C$67:$C$77</c:f>
              <c:numCache>
                <c:formatCode>#,##0</c:formatCode>
                <c:ptCount val="11"/>
                <c:pt idx="0">
                  <c:v>111.0626057270712</c:v>
                </c:pt>
                <c:pt idx="1">
                  <c:v>122.80762078644</c:v>
                </c:pt>
                <c:pt idx="2">
                  <c:v>116.40114286835997</c:v>
                </c:pt>
                <c:pt idx="3">
                  <c:v>124.49409427811999</c:v>
                </c:pt>
                <c:pt idx="4">
                  <c:v>111.93039710268</c:v>
                </c:pt>
                <c:pt idx="5">
                  <c:v>114.43359046139997</c:v>
                </c:pt>
                <c:pt idx="6">
                  <c:v>122.81822753795997</c:v>
                </c:pt>
                <c:pt idx="7">
                  <c:v>121.47647347067995</c:v>
                </c:pt>
                <c:pt idx="8">
                  <c:v>112.07889162395998</c:v>
                </c:pt>
                <c:pt idx="9">
                  <c:v>102.06876987695998</c:v>
                </c:pt>
                <c:pt idx="10">
                  <c:v>130.12627933523996</c:v>
                </c:pt>
              </c:numCache>
            </c:numRef>
          </c:val>
          <c:extLst>
            <c:ext xmlns:c16="http://schemas.microsoft.com/office/drawing/2014/chart" uri="{C3380CC4-5D6E-409C-BE32-E72D297353CC}">
              <c16:uniqueId val="{00000001-2B34-42BE-AB2E-F5526BB052EB}"/>
            </c:ext>
          </c:extLst>
        </c:ser>
        <c:ser>
          <c:idx val="2"/>
          <c:order val="2"/>
          <c:tx>
            <c:strRef>
              <c:f>'Slide 8 Graphs'!$D$66</c:f>
              <c:strCache>
                <c:ptCount val="1"/>
                <c:pt idx="0">
                  <c:v>Crude Oil</c:v>
                </c:pt>
              </c:strCache>
            </c:strRef>
          </c:tx>
          <c:spPr>
            <a:solidFill>
              <a:schemeClr val="accent3"/>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'Slide 8 Graphs'!$A$67:$A$77</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 (P)</c:v>
                </c:pt>
              </c:strCache>
            </c:strRef>
          </c:cat>
          <c:val>
            <c:numRef>
              <c:f>'Slide 8 Graphs'!$D$67:$D$77</c:f>
              <c:numCache>
                <c:formatCode>#,##0</c:formatCode>
                <c:ptCount val="11"/>
                <c:pt idx="0">
                  <c:v>2426.1722543027604</c:v>
                </c:pt>
                <c:pt idx="1">
                  <c:v>2605.535514014859</c:v>
                </c:pt>
                <c:pt idx="2">
                  <c:v>2644.5808245323442</c:v>
                </c:pt>
                <c:pt idx="3">
                  <c:v>2653.4357104600317</c:v>
                </c:pt>
                <c:pt idx="4">
                  <c:v>2767.8143324516877</c:v>
                </c:pt>
                <c:pt idx="5">
                  <c:v>2916.3565783025724</c:v>
                </c:pt>
                <c:pt idx="6">
                  <c:v>2994.4792428972328</c:v>
                </c:pt>
                <c:pt idx="7">
                  <c:v>3057.1185552361212</c:v>
                </c:pt>
                <c:pt idx="8">
                  <c:v>3023.6130857803432</c:v>
                </c:pt>
                <c:pt idx="9">
                  <c:v>2635.9805921011612</c:v>
                </c:pt>
                <c:pt idx="10">
                  <c:v>2872.8696678484807</c:v>
                </c:pt>
              </c:numCache>
            </c:numRef>
          </c:val>
          <c:extLst>
            <c:ext xmlns:c16="http://schemas.microsoft.com/office/drawing/2014/chart" uri="{C3380CC4-5D6E-409C-BE32-E72D297353CC}">
              <c16:uniqueId val="{00000002-2B34-42BE-AB2E-F5526BB052EB}"/>
            </c:ext>
          </c:extLst>
        </c:ser>
        <c:ser>
          <c:idx val="3"/>
          <c:order val="3"/>
          <c:tx>
            <c:strRef>
              <c:f>'Slide 8 Graphs'!$E$66</c:f>
              <c:strCache>
                <c:ptCount val="1"/>
                <c:pt idx="0">
                  <c:v>Natural  Gas</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'Slide 8 Graphs'!$A$67:$A$77</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 (P)</c:v>
                </c:pt>
              </c:strCache>
            </c:strRef>
          </c:cat>
          <c:val>
            <c:numRef>
              <c:f>'Slide 8 Graphs'!$E$67:$E$77</c:f>
              <c:numCache>
                <c:formatCode>#,##0</c:formatCode>
                <c:ptCount val="11"/>
                <c:pt idx="0">
                  <c:v>693.47683257270194</c:v>
                </c:pt>
                <c:pt idx="1">
                  <c:v>617.26159517249118</c:v>
                </c:pt>
                <c:pt idx="2">
                  <c:v>563.54340065212398</c:v>
                </c:pt>
                <c:pt idx="3">
                  <c:v>551.97548885035167</c:v>
                </c:pt>
                <c:pt idx="4">
                  <c:v>565.07759610717756</c:v>
                </c:pt>
                <c:pt idx="5">
                  <c:v>599.28796531037392</c:v>
                </c:pt>
                <c:pt idx="6">
                  <c:v>636.65953963213906</c:v>
                </c:pt>
                <c:pt idx="7">
                  <c:v>654.15724388861634</c:v>
                </c:pt>
                <c:pt idx="8">
                  <c:v>690.17714359520005</c:v>
                </c:pt>
                <c:pt idx="9">
                  <c:v>654.35905080277769</c:v>
                </c:pt>
                <c:pt idx="10">
                  <c:v>687.63068378569847</c:v>
                </c:pt>
              </c:numCache>
            </c:numRef>
          </c:val>
          <c:extLst>
            <c:ext xmlns:c16="http://schemas.microsoft.com/office/drawing/2014/chart" uri="{C3380CC4-5D6E-409C-BE32-E72D297353CC}">
              <c16:uniqueId val="{00000003-2B34-42BE-AB2E-F5526BB052EB}"/>
            </c:ext>
          </c:extLst>
        </c:ser>
        <c:ser>
          <c:idx val="4"/>
          <c:order val="4"/>
          <c:tx>
            <c:strRef>
              <c:f>'Slide 8 Graphs'!$F$66</c:f>
              <c:strCache>
                <c:ptCount val="1"/>
                <c:pt idx="0">
                  <c:v>Hydro, Nuclear and other renewable sources</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'Slide 8 Graphs'!$A$67:$A$77</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 (P)</c:v>
                </c:pt>
              </c:strCache>
            </c:strRef>
          </c:cat>
          <c:val>
            <c:numRef>
              <c:f>'Slide 8 Graphs'!$F$67:$F$77</c:f>
              <c:numCache>
                <c:formatCode>#,##0</c:formatCode>
                <c:ptCount val="11"/>
                <c:pt idx="0">
                  <c:v>785.20028155199986</c:v>
                </c:pt>
                <c:pt idx="1">
                  <c:v>824.30758440791976</c:v>
                </c:pt>
                <c:pt idx="2">
                  <c:v>874.21556016853185</c:v>
                </c:pt>
                <c:pt idx="3">
                  <c:v>948.52926048305733</c:v>
                </c:pt>
                <c:pt idx="4">
                  <c:v>1001.1986938340521</c:v>
                </c:pt>
                <c:pt idx="5">
                  <c:v>1061.1911277310383</c:v>
                </c:pt>
                <c:pt idx="6">
                  <c:v>1123.4358445272542</c:v>
                </c:pt>
                <c:pt idx="7">
                  <c:v>1209.9813126334784</c:v>
                </c:pt>
                <c:pt idx="8">
                  <c:v>1248.0958044241822</c:v>
                </c:pt>
                <c:pt idx="9">
                  <c:v>1230.217826559968</c:v>
                </c:pt>
                <c:pt idx="10">
                  <c:v>1296.3103704</c:v>
                </c:pt>
              </c:numCache>
            </c:numRef>
          </c:val>
          <c:extLst>
            <c:ext xmlns:c16="http://schemas.microsoft.com/office/drawing/2014/chart" uri="{C3380CC4-5D6E-409C-BE32-E72D297353CC}">
              <c16:uniqueId val="{00000004-2B34-42BE-AB2E-F5526BB052EB}"/>
            </c:ext>
          </c:extLst>
        </c:ser>
        <c:dLbls>
          <c:showLegendKey val="0"/>
          <c:showVal val="0"/>
          <c:showCatName val="0"/>
          <c:showSerName val="0"/>
          <c:showPercent val="0"/>
          <c:showBubbleSize val="0"/>
        </c:dLbls>
        <c:gapWidth val="150"/>
        <c:overlap val="100"/>
        <c:axId val="995786272"/>
        <c:axId val="414055968"/>
      </c:barChart>
      <c:catAx>
        <c:axId val="995786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414055968"/>
        <c:crosses val="autoZero"/>
        <c:auto val="1"/>
        <c:lblAlgn val="ctr"/>
        <c:lblOffset val="100"/>
        <c:noMultiLvlLbl val="0"/>
      </c:catAx>
      <c:valAx>
        <c:axId val="414055968"/>
        <c:scaling>
          <c:orientation val="minMax"/>
        </c:scaling>
        <c:delete val="1"/>
        <c:axPos val="l"/>
        <c:numFmt formatCode="#,##0" sourceLinked="1"/>
        <c:majorTickMark val="none"/>
        <c:minorTickMark val="none"/>
        <c:tickLblPos val="nextTo"/>
        <c:crossAx val="995786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002663"/>
      </a:solid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4755196295336713E-2"/>
          <c:y val="0.1165471115232015"/>
          <c:w val="0.97048960740932655"/>
          <c:h val="0.60946459283586085"/>
        </c:manualLayout>
      </c:layout>
      <c:barChart>
        <c:barDir val="col"/>
        <c:grouping val="clustered"/>
        <c:varyColors val="0"/>
        <c:ser>
          <c:idx val="0"/>
          <c:order val="0"/>
          <c:tx>
            <c:strRef>
              <c:f>'6.2'!$K$29</c:f>
              <c:strCache>
                <c:ptCount val="1"/>
                <c:pt idx="0">
                  <c:v>Non Renewable Sources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'6.2'!$J$30:$J$40</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 (P)</c:v>
                </c:pt>
              </c:strCache>
            </c:strRef>
          </c:cat>
          <c:val>
            <c:numRef>
              <c:f>'6.2'!$K$30:$K$40</c:f>
              <c:numCache>
                <c:formatCode>0.0%</c:formatCode>
                <c:ptCount val="11"/>
                <c:pt idx="0">
                  <c:v>0.88281273091873591</c:v>
                </c:pt>
                <c:pt idx="1">
                  <c:v>0.88500419638549621</c:v>
                </c:pt>
                <c:pt idx="2">
                  <c:v>0.88034370953984908</c:v>
                </c:pt>
                <c:pt idx="3">
                  <c:v>0.8773510938718212</c:v>
                </c:pt>
                <c:pt idx="4">
                  <c:v>0.87426278013050829</c:v>
                </c:pt>
                <c:pt idx="5">
                  <c:v>0.87074324598153763</c:v>
                </c:pt>
                <c:pt idx="6">
                  <c:v>0.87017697488225454</c:v>
                </c:pt>
                <c:pt idx="7">
                  <c:v>0.86721852867136962</c:v>
                </c:pt>
                <c:pt idx="8">
                  <c:v>0.86271888628974269</c:v>
                </c:pt>
                <c:pt idx="9">
                  <c:v>0.85409729913538435</c:v>
                </c:pt>
                <c:pt idx="10">
                  <c:v>0.86073075201607641</c:v>
                </c:pt>
              </c:numCache>
            </c:numRef>
          </c:val>
          <c:extLst>
            <c:ext xmlns:c16="http://schemas.microsoft.com/office/drawing/2014/chart" uri="{C3380CC4-5D6E-409C-BE32-E72D297353CC}">
              <c16:uniqueId val="{00000000-CF2B-4072-A329-C0AC2B83DA93}"/>
            </c:ext>
          </c:extLst>
        </c:ser>
        <c:ser>
          <c:idx val="1"/>
          <c:order val="1"/>
          <c:tx>
            <c:strRef>
              <c:f>'6.2'!$L$29</c:f>
              <c:strCache>
                <c:ptCount val="1"/>
                <c:pt idx="0">
                  <c:v>Renewable Sources</c:v>
                </c:pt>
              </c:strCache>
            </c:strRef>
          </c:tx>
          <c:spPr>
            <a:solidFill>
              <a:schemeClr val="accent2"/>
            </a:solidFill>
            <a:ln>
              <a:noFill/>
            </a:ln>
            <a:effectLst/>
          </c:spPr>
          <c:invertIfNegative val="0"/>
          <c:dLbls>
            <c:dLbl>
              <c:idx val="0"/>
              <c:layout>
                <c:manualLayout>
                  <c:x val="8.9630904171154099E-3"/>
                  <c:y val="6.742891426174506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F2B-4072-A329-C0AC2B83DA93}"/>
                </c:ext>
              </c:extLst>
            </c:dLbl>
            <c:dLbl>
              <c:idx val="1"/>
              <c:layout>
                <c:manualLayout>
                  <c:x val="8.9630904171154099E-3"/>
                  <c:y val="-1.236182480979841E-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F2B-4072-A329-C0AC2B83DA93}"/>
                </c:ext>
              </c:extLst>
            </c:dLbl>
            <c:dLbl>
              <c:idx val="2"/>
              <c:layout>
                <c:manualLayout>
                  <c:x val="8.9630904171154099E-3"/>
                  <c:y val="6.742891426174630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F2B-4072-A329-C0AC2B83DA93}"/>
                </c:ext>
              </c:extLst>
            </c:dLbl>
            <c:dLbl>
              <c:idx val="3"/>
              <c:layout>
                <c:manualLayout>
                  <c:x val="1.0755708500538492E-2"/>
                  <c:y val="-2.02286742785238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F2B-4072-A329-C0AC2B83DA93}"/>
                </c:ext>
              </c:extLst>
            </c:dLbl>
            <c:dLbl>
              <c:idx val="4"/>
              <c:layout>
                <c:manualLayout>
                  <c:x val="1.2548326583961574E-2"/>
                  <c:y val="6.742891426174630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F2B-4072-A329-C0AC2B83DA93}"/>
                </c:ext>
              </c:extLst>
            </c:dLbl>
            <c:dLbl>
              <c:idx val="5"/>
              <c:layout>
                <c:manualLayout>
                  <c:x val="8.9630904171154099E-3"/>
                  <c:y val="-2.022867427852401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F2B-4072-A329-C0AC2B83DA93}"/>
                </c:ext>
              </c:extLst>
            </c:dLbl>
            <c:dLbl>
              <c:idx val="6"/>
              <c:layout>
                <c:manualLayout>
                  <c:x val="1.6133562750807736E-2"/>
                  <c:y val="-2.02286742785238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F2B-4072-A329-C0AC2B83DA93}"/>
                </c:ext>
              </c:extLst>
            </c:dLbl>
            <c:dLbl>
              <c:idx val="7"/>
              <c:layout>
                <c:manualLayout>
                  <c:x val="8.963090417115278E-3"/>
                  <c:y val="-1.348578285234926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F2B-4072-A329-C0AC2B83DA93}"/>
                </c:ext>
              </c:extLst>
            </c:dLbl>
            <c:dLbl>
              <c:idx val="8"/>
              <c:layout>
                <c:manualLayout>
                  <c:x val="1.4340944667384654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F2B-4072-A329-C0AC2B83DA93}"/>
                </c:ext>
              </c:extLst>
            </c:dLbl>
            <c:dLbl>
              <c:idx val="9"/>
              <c:layout>
                <c:manualLayout>
                  <c:x val="1.7926180834230688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CF2B-4072-A329-C0AC2B83DA93}"/>
                </c:ext>
              </c:extLst>
            </c:dLbl>
            <c:dLbl>
              <c:idx val="10"/>
              <c:layout>
                <c:manualLayout>
                  <c:x val="1.4340944667384654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F2B-4072-A329-C0AC2B83DA93}"/>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'6.2'!$J$30:$J$40</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 (P)</c:v>
                </c:pt>
              </c:strCache>
            </c:strRef>
          </c:cat>
          <c:val>
            <c:numRef>
              <c:f>'6.2'!$L$30:$L$40</c:f>
              <c:numCache>
                <c:formatCode>0.0%</c:formatCode>
                <c:ptCount val="11"/>
                <c:pt idx="0">
                  <c:v>0.11718726908126403</c:v>
                </c:pt>
                <c:pt idx="1">
                  <c:v>0.11499580361450372</c:v>
                </c:pt>
                <c:pt idx="2">
                  <c:v>0.11965629046015096</c:v>
                </c:pt>
                <c:pt idx="3">
                  <c:v>0.12264890612817883</c:v>
                </c:pt>
                <c:pt idx="4">
                  <c:v>0.12573721986949168</c:v>
                </c:pt>
                <c:pt idx="5">
                  <c:v>0.12925675401846234</c:v>
                </c:pt>
                <c:pt idx="6">
                  <c:v>0.12982302511774546</c:v>
                </c:pt>
                <c:pt idx="7">
                  <c:v>0.13278147132863044</c:v>
                </c:pt>
                <c:pt idx="8">
                  <c:v>0.13728111371025725</c:v>
                </c:pt>
                <c:pt idx="9">
                  <c:v>0.14590270086461579</c:v>
                </c:pt>
                <c:pt idx="10">
                  <c:v>0.13926924798392365</c:v>
                </c:pt>
              </c:numCache>
            </c:numRef>
          </c:val>
          <c:extLst>
            <c:ext xmlns:c16="http://schemas.microsoft.com/office/drawing/2014/chart" uri="{C3380CC4-5D6E-409C-BE32-E72D297353CC}">
              <c16:uniqueId val="{0000000C-CF2B-4072-A329-C0AC2B83DA93}"/>
            </c:ext>
          </c:extLst>
        </c:ser>
        <c:dLbls>
          <c:showLegendKey val="0"/>
          <c:showVal val="0"/>
          <c:showCatName val="0"/>
          <c:showSerName val="0"/>
          <c:showPercent val="0"/>
          <c:showBubbleSize val="0"/>
        </c:dLbls>
        <c:gapWidth val="219"/>
        <c:overlap val="-27"/>
        <c:axId val="420662800"/>
        <c:axId val="284814464"/>
      </c:barChart>
      <c:catAx>
        <c:axId val="420662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284814464"/>
        <c:crosses val="autoZero"/>
        <c:auto val="1"/>
        <c:lblAlgn val="ctr"/>
        <c:lblOffset val="100"/>
        <c:noMultiLvlLbl val="0"/>
      </c:catAx>
      <c:valAx>
        <c:axId val="284814464"/>
        <c:scaling>
          <c:orientation val="minMax"/>
        </c:scaling>
        <c:delete val="1"/>
        <c:axPos val="l"/>
        <c:numFmt formatCode="0.0%" sourceLinked="1"/>
        <c:majorTickMark val="none"/>
        <c:minorTickMark val="none"/>
        <c:tickLblPos val="nextTo"/>
        <c:crossAx val="420662800"/>
        <c:crosses val="autoZero"/>
        <c:crossBetween val="between"/>
      </c:valAx>
      <c:spPr>
        <a:noFill/>
        <a:ln>
          <a:noFill/>
        </a:ln>
        <a:effectLst/>
      </c:spPr>
    </c:plotArea>
    <c:legend>
      <c:legendPos val="b"/>
      <c:layout>
        <c:manualLayout>
          <c:xMode val="edge"/>
          <c:yMode val="edge"/>
          <c:x val="0.26296450524679182"/>
          <c:y val="0.87947001935262947"/>
          <c:w val="0.54986536247210172"/>
          <c:h val="0.1137870892211960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002663"/>
      </a:solid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0.91796</cdr:x>
      <cdr:y>0.79607</cdr:y>
    </cdr:from>
    <cdr:to>
      <cdr:x>0.99838</cdr:x>
      <cdr:y>0.9092</cdr:y>
    </cdr:to>
    <cdr:sp macro="" textlink="">
      <cdr:nvSpPr>
        <cdr:cNvPr id="2" name="Rectangle 1">
          <a:extLst xmlns:a="http://schemas.openxmlformats.org/drawingml/2006/main">
            <a:ext uri="{FF2B5EF4-FFF2-40B4-BE49-F238E27FC236}">
              <a16:creationId xmlns:a16="http://schemas.microsoft.com/office/drawing/2014/main" id="{5C343F3D-C962-2618-00ED-0FE42B69809B}"/>
            </a:ext>
          </a:extLst>
        </cdr:cNvPr>
        <cdr:cNvSpPr/>
      </cdr:nvSpPr>
      <cdr:spPr>
        <a:xfrm xmlns:a="http://schemas.openxmlformats.org/drawingml/2006/main">
          <a:off x="4502359" y="1487988"/>
          <a:ext cx="394406" cy="211456"/>
        </a:xfrm>
        <a:prstGeom xmlns:a="http://schemas.openxmlformats.org/drawingml/2006/main" prst="rect">
          <a:avLst/>
        </a:prstGeom>
        <a:solidFill xmlns:a="http://schemas.openxmlformats.org/drawingml/2006/main">
          <a:schemeClr val="bg1"/>
        </a:solidFill>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rtlCol="0" anchor="ctr"/>
        <a:lstStyle xmlns:a="http://schemas.openxmlformats.org/drawingml/2006/main"/>
        <a:p xmlns:a="http://schemas.openxmlformats.org/drawingml/2006/main">
          <a:endParaRPr lang="en-US"/>
        </a:p>
      </cdr:txBody>
    </cdr:sp>
  </cdr:relSizeAnchor>
  <cdr:relSizeAnchor xmlns:cdr="http://schemas.openxmlformats.org/drawingml/2006/chartDrawing">
    <cdr:from>
      <cdr:x>0.92915</cdr:x>
      <cdr:y>0.82241</cdr:y>
    </cdr:from>
    <cdr:to>
      <cdr:x>0.99452</cdr:x>
      <cdr:y>0.86371</cdr:y>
    </cdr:to>
    <cdr:sp macro="" textlink="">
      <cdr:nvSpPr>
        <cdr:cNvPr id="4" name="TextBox 3">
          <a:extLst xmlns:a="http://schemas.openxmlformats.org/drawingml/2006/main">
            <a:ext uri="{FF2B5EF4-FFF2-40B4-BE49-F238E27FC236}">
              <a16:creationId xmlns:a16="http://schemas.microsoft.com/office/drawing/2014/main" id="{69A81AD4-BB3B-6041-2D93-8A57D2992924}"/>
            </a:ext>
          </a:extLst>
        </cdr:cNvPr>
        <cdr:cNvSpPr txBox="1"/>
      </cdr:nvSpPr>
      <cdr:spPr>
        <a:xfrm xmlns:a="http://schemas.openxmlformats.org/drawingml/2006/main">
          <a:off x="4557247" y="1532314"/>
          <a:ext cx="320610" cy="76944"/>
        </a:xfrm>
        <a:prstGeom xmlns:a="http://schemas.openxmlformats.org/drawingml/2006/main" prst="rect">
          <a:avLst/>
        </a:prstGeom>
        <a:noFill xmlns:a="http://schemas.openxmlformats.org/drawingml/2006/main"/>
      </cdr:spPr>
      <cdr:txBody>
        <a:bodyPr xmlns:a="http://schemas.openxmlformats.org/drawingml/2006/main" vertOverflow="clip" wrap="square" lIns="0" tIns="0" rIns="0" bIns="0" rtlCol="0">
          <a:spAutoFit/>
        </a:bodyPr>
        <a:lstStyle xmlns:a="http://schemas.openxmlformats.org/drawingml/2006/main"/>
        <a:p xmlns:a="http://schemas.openxmlformats.org/drawingml/2006/main">
          <a:pPr algn="l"/>
          <a:r>
            <a:rPr lang="en-US" sz="500" b="0" i="0" dirty="0">
              <a:solidFill>
                <a:schemeClr val="tx1"/>
              </a:solidFill>
              <a:latin typeface="BentonSans Light" panose="02000503000000020004" pitchFamily="2" charset="0"/>
            </a:rPr>
            <a:t>2029-30</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4963CC-4D7A-4723-B3EB-AB77778C485B}" type="datetimeFigureOut">
              <a:rPr lang="en-US" smtClean="0"/>
              <a:t>11/24/2023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02F30F-C2A0-4500-8843-AD58DD9D7D1D}" type="slidenum">
              <a:rPr lang="en-US" smtClean="0"/>
              <a:t>‹#›</a:t>
            </a:fld>
            <a:endParaRPr lang="en-US"/>
          </a:p>
        </p:txBody>
      </p:sp>
    </p:spTree>
    <p:extLst>
      <p:ext uri="{BB962C8B-B14F-4D97-AF65-F5344CB8AC3E}">
        <p14:creationId xmlns:p14="http://schemas.microsoft.com/office/powerpoint/2010/main" val="8190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chemeClr val="bg2"/>
              </a:solidFill>
              <a:latin typeface="BentonSans Light" panose="02000503000000020004" pitchFamily="2" charset="0"/>
            </a:endParaRPr>
          </a:p>
          <a:p>
            <a:pPr marL="285750" indent="-285750" algn="l">
              <a:buFont typeface="Arial" panose="020B0604020202020204" pitchFamily="34" charset="0"/>
              <a:buChar char="•"/>
            </a:pPr>
            <a:r>
              <a:rPr lang="en-US" b="0" i="0" dirty="0">
                <a:solidFill>
                  <a:schemeClr val="bg2"/>
                </a:solidFill>
                <a:latin typeface="BentonSans Light" panose="02000503000000020004" pitchFamily="2" charset="0"/>
              </a:rPr>
              <a:t>3</a:t>
            </a:r>
            <a:r>
              <a:rPr lang="en-US" baseline="30000" dirty="0">
                <a:solidFill>
                  <a:schemeClr val="bg2"/>
                </a:solidFill>
                <a:latin typeface="BentonSans Light" panose="02000503000000020004" pitchFamily="2" charset="0"/>
              </a:rPr>
              <a:t>rd</a:t>
            </a:r>
            <a:r>
              <a:rPr lang="en-US" dirty="0">
                <a:solidFill>
                  <a:schemeClr val="bg2"/>
                </a:solidFill>
                <a:latin typeface="BentonSans Light" panose="02000503000000020004" pitchFamily="2" charset="0"/>
              </a:rPr>
              <a:t> Largest </a:t>
            </a:r>
            <a:r>
              <a:rPr lang="en-US" dirty="0"/>
              <a:t>producer of electricity in the world</a:t>
            </a:r>
          </a:p>
          <a:p>
            <a:pPr marL="285750" indent="-285750" algn="l">
              <a:buFont typeface="Arial" panose="020B0604020202020204" pitchFamily="34" charset="0"/>
              <a:buChar char="•"/>
            </a:pPr>
            <a:r>
              <a:rPr lang="en-US" dirty="0"/>
              <a:t>1,435,101 km of transmission lines</a:t>
            </a:r>
          </a:p>
          <a:p>
            <a:endParaRPr lang="en-US" dirty="0"/>
          </a:p>
        </p:txBody>
      </p:sp>
      <p:sp>
        <p:nvSpPr>
          <p:cNvPr id="4" name="Slide Number Placeholder 3"/>
          <p:cNvSpPr>
            <a:spLocks noGrp="1"/>
          </p:cNvSpPr>
          <p:nvPr>
            <p:ph type="sldNum" sz="quarter" idx="5"/>
          </p:nvPr>
        </p:nvSpPr>
        <p:spPr/>
        <p:txBody>
          <a:bodyPr/>
          <a:lstStyle/>
          <a:p>
            <a:fld id="{BE02F30F-C2A0-4500-8843-AD58DD9D7D1D}" type="slidenum">
              <a:rPr lang="en-US" smtClean="0"/>
              <a:t>4</a:t>
            </a:fld>
            <a:endParaRPr lang="en-US"/>
          </a:p>
        </p:txBody>
      </p:sp>
    </p:spTree>
    <p:extLst>
      <p:ext uri="{BB962C8B-B14F-4D97-AF65-F5344CB8AC3E}">
        <p14:creationId xmlns:p14="http://schemas.microsoft.com/office/powerpoint/2010/main" val="2541334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Achievements - https://mnre.gov.in/</a:t>
            </a:r>
          </a:p>
          <a:p>
            <a:r>
              <a:rPr lang="en-US" dirty="0"/>
              <a:t>Carbon emission by our country</a:t>
            </a:r>
          </a:p>
          <a:p>
            <a:endParaRPr lang="en-US" dirty="0"/>
          </a:p>
        </p:txBody>
      </p:sp>
      <p:sp>
        <p:nvSpPr>
          <p:cNvPr id="4" name="Slide Number Placeholder 3"/>
          <p:cNvSpPr>
            <a:spLocks noGrp="1"/>
          </p:cNvSpPr>
          <p:nvPr>
            <p:ph type="sldNum" sz="quarter" idx="5"/>
          </p:nvPr>
        </p:nvSpPr>
        <p:spPr/>
        <p:txBody>
          <a:bodyPr/>
          <a:lstStyle/>
          <a:p>
            <a:fld id="{BE02F30F-C2A0-4500-8843-AD58DD9D7D1D}" type="slidenum">
              <a:rPr lang="en-US" smtClean="0"/>
              <a:t>41</a:t>
            </a:fld>
            <a:endParaRPr lang="en-US"/>
          </a:p>
        </p:txBody>
      </p:sp>
    </p:spTree>
    <p:extLst>
      <p:ext uri="{BB962C8B-B14F-4D97-AF65-F5344CB8AC3E}">
        <p14:creationId xmlns:p14="http://schemas.microsoft.com/office/powerpoint/2010/main" val="711733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https://www.drishtiias.com/daily-updates/daily-news-editorials/power-sector-in-india</a:t>
            </a:r>
          </a:p>
        </p:txBody>
      </p:sp>
      <p:sp>
        <p:nvSpPr>
          <p:cNvPr id="4" name="Slide Number Placeholder 3"/>
          <p:cNvSpPr>
            <a:spLocks noGrp="1"/>
          </p:cNvSpPr>
          <p:nvPr>
            <p:ph type="sldNum" sz="quarter" idx="5"/>
          </p:nvPr>
        </p:nvSpPr>
        <p:spPr/>
        <p:txBody>
          <a:bodyPr/>
          <a:lstStyle/>
          <a:p>
            <a:fld id="{BE02F30F-C2A0-4500-8843-AD58DD9D7D1D}" type="slidenum">
              <a:rPr lang="en-US" smtClean="0"/>
              <a:t>42</a:t>
            </a:fld>
            <a:endParaRPr lang="en-US"/>
          </a:p>
        </p:txBody>
      </p:sp>
    </p:spTree>
    <p:extLst>
      <p:ext uri="{BB962C8B-B14F-4D97-AF65-F5344CB8AC3E}">
        <p14:creationId xmlns:p14="http://schemas.microsoft.com/office/powerpoint/2010/main" val="777909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chemeClr val="bg2"/>
              </a:solidFill>
              <a:latin typeface="BentonSans Light" panose="02000503000000020004" pitchFamily="2" charset="0"/>
            </a:endParaRPr>
          </a:p>
          <a:p>
            <a:pPr marL="285750" indent="-285750" algn="l">
              <a:buFont typeface="Arial" panose="020B0604020202020204" pitchFamily="34" charset="0"/>
              <a:buChar char="•"/>
            </a:pPr>
            <a:r>
              <a:rPr lang="en-US" b="0" i="0" dirty="0">
                <a:solidFill>
                  <a:schemeClr val="bg2"/>
                </a:solidFill>
                <a:latin typeface="BentonSans Light" panose="02000503000000020004" pitchFamily="2" charset="0"/>
              </a:rPr>
              <a:t>3</a:t>
            </a:r>
            <a:r>
              <a:rPr lang="en-US" baseline="30000" dirty="0">
                <a:solidFill>
                  <a:schemeClr val="bg2"/>
                </a:solidFill>
                <a:latin typeface="BentonSans Light" panose="02000503000000020004" pitchFamily="2" charset="0"/>
              </a:rPr>
              <a:t>rd</a:t>
            </a:r>
            <a:r>
              <a:rPr lang="en-US" dirty="0">
                <a:solidFill>
                  <a:schemeClr val="bg2"/>
                </a:solidFill>
                <a:latin typeface="BentonSans Light" panose="02000503000000020004" pitchFamily="2" charset="0"/>
              </a:rPr>
              <a:t> Largest </a:t>
            </a:r>
            <a:r>
              <a:rPr lang="en-US" dirty="0"/>
              <a:t>producer of electricity in the world</a:t>
            </a:r>
          </a:p>
          <a:p>
            <a:pPr marL="285750" indent="-285750" algn="l">
              <a:buFont typeface="Arial" panose="020B0604020202020204" pitchFamily="34" charset="0"/>
              <a:buChar char="•"/>
            </a:pPr>
            <a:r>
              <a:rPr lang="en-US" dirty="0"/>
              <a:t>1,435,101 km of transmission lines</a:t>
            </a:r>
          </a:p>
          <a:p>
            <a:endParaRPr lang="en-US" dirty="0"/>
          </a:p>
        </p:txBody>
      </p:sp>
      <p:sp>
        <p:nvSpPr>
          <p:cNvPr id="4" name="Slide Number Placeholder 3"/>
          <p:cNvSpPr>
            <a:spLocks noGrp="1"/>
          </p:cNvSpPr>
          <p:nvPr>
            <p:ph type="sldNum" sz="quarter" idx="5"/>
          </p:nvPr>
        </p:nvSpPr>
        <p:spPr/>
        <p:txBody>
          <a:bodyPr/>
          <a:lstStyle/>
          <a:p>
            <a:fld id="{BE02F30F-C2A0-4500-8843-AD58DD9D7D1D}" type="slidenum">
              <a:rPr lang="en-US" smtClean="0"/>
              <a:t>5</a:t>
            </a:fld>
            <a:endParaRPr lang="en-US"/>
          </a:p>
        </p:txBody>
      </p:sp>
    </p:spTree>
    <p:extLst>
      <p:ext uri="{BB962C8B-B14F-4D97-AF65-F5344CB8AC3E}">
        <p14:creationId xmlns:p14="http://schemas.microsoft.com/office/powerpoint/2010/main" val="3734101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chemeClr val="bg2"/>
              </a:solidFill>
              <a:latin typeface="BentonSans Light" panose="02000503000000020004" pitchFamily="2" charset="0"/>
            </a:endParaRPr>
          </a:p>
          <a:p>
            <a:pPr marL="285750" indent="-285750" algn="l">
              <a:buFont typeface="Arial" panose="020B0604020202020204" pitchFamily="34" charset="0"/>
              <a:buChar char="•"/>
            </a:pPr>
            <a:r>
              <a:rPr lang="en-US" b="0" i="0" dirty="0">
                <a:solidFill>
                  <a:schemeClr val="bg2"/>
                </a:solidFill>
                <a:latin typeface="BentonSans Light" panose="02000503000000020004" pitchFamily="2" charset="0"/>
              </a:rPr>
              <a:t>3</a:t>
            </a:r>
            <a:r>
              <a:rPr lang="en-US" baseline="30000" dirty="0">
                <a:solidFill>
                  <a:schemeClr val="bg2"/>
                </a:solidFill>
                <a:latin typeface="BentonSans Light" panose="02000503000000020004" pitchFamily="2" charset="0"/>
              </a:rPr>
              <a:t>rd</a:t>
            </a:r>
            <a:r>
              <a:rPr lang="en-US" dirty="0">
                <a:solidFill>
                  <a:schemeClr val="bg2"/>
                </a:solidFill>
                <a:latin typeface="BentonSans Light" panose="02000503000000020004" pitchFamily="2" charset="0"/>
              </a:rPr>
              <a:t> Largest </a:t>
            </a:r>
            <a:r>
              <a:rPr lang="en-US" dirty="0"/>
              <a:t>producer of electricity in the world</a:t>
            </a:r>
          </a:p>
          <a:p>
            <a:pPr marL="285750" indent="-285750" algn="l">
              <a:buFont typeface="Arial" panose="020B0604020202020204" pitchFamily="34" charset="0"/>
              <a:buChar char="•"/>
            </a:pPr>
            <a:r>
              <a:rPr lang="en-US" dirty="0"/>
              <a:t>1,435,101 km of transmission lines</a:t>
            </a:r>
          </a:p>
          <a:p>
            <a:endParaRPr lang="en-US" dirty="0"/>
          </a:p>
        </p:txBody>
      </p:sp>
      <p:sp>
        <p:nvSpPr>
          <p:cNvPr id="4" name="Slide Number Placeholder 3"/>
          <p:cNvSpPr>
            <a:spLocks noGrp="1"/>
          </p:cNvSpPr>
          <p:nvPr>
            <p:ph type="sldNum" sz="quarter" idx="5"/>
          </p:nvPr>
        </p:nvSpPr>
        <p:spPr/>
        <p:txBody>
          <a:bodyPr/>
          <a:lstStyle/>
          <a:p>
            <a:fld id="{BE02F30F-C2A0-4500-8843-AD58DD9D7D1D}" type="slidenum">
              <a:rPr lang="en-US" smtClean="0"/>
              <a:t>6</a:t>
            </a:fld>
            <a:endParaRPr lang="en-US"/>
          </a:p>
        </p:txBody>
      </p:sp>
    </p:spTree>
    <p:extLst>
      <p:ext uri="{BB962C8B-B14F-4D97-AF65-F5344CB8AC3E}">
        <p14:creationId xmlns:p14="http://schemas.microsoft.com/office/powerpoint/2010/main" val="3015573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02F30F-C2A0-4500-8843-AD58DD9D7D1D}" type="slidenum">
              <a:rPr lang="en-US" smtClean="0"/>
              <a:t>7</a:t>
            </a:fld>
            <a:endParaRPr lang="en-US"/>
          </a:p>
        </p:txBody>
      </p:sp>
    </p:spTree>
    <p:extLst>
      <p:ext uri="{BB962C8B-B14F-4D97-AF65-F5344CB8AC3E}">
        <p14:creationId xmlns:p14="http://schemas.microsoft.com/office/powerpoint/2010/main" val="3617622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02F30F-C2A0-4500-8843-AD58DD9D7D1D}" type="slidenum">
              <a:rPr lang="en-US" smtClean="0"/>
              <a:t>8</a:t>
            </a:fld>
            <a:endParaRPr lang="en-US"/>
          </a:p>
        </p:txBody>
      </p:sp>
    </p:spTree>
    <p:extLst>
      <p:ext uri="{BB962C8B-B14F-4D97-AF65-F5344CB8AC3E}">
        <p14:creationId xmlns:p14="http://schemas.microsoft.com/office/powerpoint/2010/main" val="2701161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02F30F-C2A0-4500-8843-AD58DD9D7D1D}" type="slidenum">
              <a:rPr lang="en-US" smtClean="0"/>
              <a:t>9</a:t>
            </a:fld>
            <a:endParaRPr lang="en-US"/>
          </a:p>
        </p:txBody>
      </p:sp>
    </p:spTree>
    <p:extLst>
      <p:ext uri="{BB962C8B-B14F-4D97-AF65-F5344CB8AC3E}">
        <p14:creationId xmlns:p14="http://schemas.microsoft.com/office/powerpoint/2010/main" val="3011461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02F30F-C2A0-4500-8843-AD58DD9D7D1D}" type="slidenum">
              <a:rPr lang="en-US" smtClean="0"/>
              <a:t>29</a:t>
            </a:fld>
            <a:endParaRPr lang="en-US"/>
          </a:p>
        </p:txBody>
      </p:sp>
    </p:spTree>
    <p:extLst>
      <p:ext uri="{BB962C8B-B14F-4D97-AF65-F5344CB8AC3E}">
        <p14:creationId xmlns:p14="http://schemas.microsoft.com/office/powerpoint/2010/main" val="3047133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https://www.drishtiias.com/daily-updates/daily-news-editorials/power-sector-in-india</a:t>
            </a:r>
          </a:p>
        </p:txBody>
      </p:sp>
      <p:sp>
        <p:nvSpPr>
          <p:cNvPr id="4" name="Slide Number Placeholder 3"/>
          <p:cNvSpPr>
            <a:spLocks noGrp="1"/>
          </p:cNvSpPr>
          <p:nvPr>
            <p:ph type="sldNum" sz="quarter" idx="5"/>
          </p:nvPr>
        </p:nvSpPr>
        <p:spPr/>
        <p:txBody>
          <a:bodyPr/>
          <a:lstStyle/>
          <a:p>
            <a:fld id="{BE02F30F-C2A0-4500-8843-AD58DD9D7D1D}" type="slidenum">
              <a:rPr lang="en-US" smtClean="0"/>
              <a:t>30</a:t>
            </a:fld>
            <a:endParaRPr lang="en-US"/>
          </a:p>
        </p:txBody>
      </p:sp>
    </p:spTree>
    <p:extLst>
      <p:ext uri="{BB962C8B-B14F-4D97-AF65-F5344CB8AC3E}">
        <p14:creationId xmlns:p14="http://schemas.microsoft.com/office/powerpoint/2010/main" val="4182793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Potential vs Actual angle (state wise)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02F30F-C2A0-4500-8843-AD58DD9D7D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399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2.xml"/><Relationship Id="rId5" Type="http://schemas.openxmlformats.org/officeDocument/2006/relationships/image" Target="../media/image10.png"/><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2_Title Slide w/o Co-brand">
    <p:spTree>
      <p:nvGrpSpPr>
        <p:cNvPr id="1" name=""/>
        <p:cNvGrpSpPr/>
        <p:nvPr/>
      </p:nvGrpSpPr>
      <p:grpSpPr>
        <a:xfrm>
          <a:off x="0" y="0"/>
          <a:ext cx="0" cy="0"/>
          <a:chOff x="0" y="0"/>
          <a:chExt cx="0" cy="0"/>
        </a:xfrm>
      </p:grpSpPr>
      <p:pic>
        <p:nvPicPr>
          <p:cNvPr id="6" name="Picture 3" descr="GEO Final Bright Blue Signature Size">
            <a:extLst>
              <a:ext uri="{FF2B5EF4-FFF2-40B4-BE49-F238E27FC236}">
                <a16:creationId xmlns:a16="http://schemas.microsoft.com/office/drawing/2014/main" id="{AD64FEFD-0617-4EB6-BD5A-E2800321F066}"/>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210352" y="138081"/>
            <a:ext cx="912851" cy="479389"/>
          </a:xfrm>
          <a:prstGeom prst="rect">
            <a:avLst/>
          </a:prstGeom>
          <a:solidFill>
            <a:schemeClr val="bg1"/>
          </a:solidFill>
          <a:ln>
            <a:noFill/>
          </a:ln>
        </p:spPr>
      </p:pic>
      <p:pic>
        <p:nvPicPr>
          <p:cNvPr id="7" name="Picture 2" descr="Eiffel Tower, Paris France">
            <a:extLst>
              <a:ext uri="{FF2B5EF4-FFF2-40B4-BE49-F238E27FC236}">
                <a16:creationId xmlns:a16="http://schemas.microsoft.com/office/drawing/2014/main" id="{B1B5B7D8-7C42-4B4E-AE3C-3EC1CEEFC2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32"/>
          <a:stretch/>
        </p:blipFill>
        <p:spPr bwMode="auto">
          <a:xfrm>
            <a:off x="1354036" y="8286"/>
            <a:ext cx="7789964" cy="51352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unset sky dark evening">
            <a:extLst>
              <a:ext uri="{FF2B5EF4-FFF2-40B4-BE49-F238E27FC236}">
                <a16:creationId xmlns:a16="http://schemas.microsoft.com/office/drawing/2014/main" id="{0C832110-70BA-449F-A047-A70469E1DF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3755" y="292854"/>
            <a:ext cx="7101384" cy="47268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F17240C-B4A3-4B3F-9199-E5514639F9A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49"/>
          <a:stretch/>
        </p:blipFill>
        <p:spPr>
          <a:xfrm>
            <a:off x="-81735" y="-13544"/>
            <a:ext cx="9221057" cy="5167666"/>
          </a:xfrm>
          <a:prstGeom prst="rect">
            <a:avLst/>
          </a:prstGeom>
        </p:spPr>
      </p:pic>
      <p:pic>
        <p:nvPicPr>
          <p:cNvPr id="15" name="Picture 3" descr="GEO Final Bright Blue Signature Size">
            <a:extLst>
              <a:ext uri="{FF2B5EF4-FFF2-40B4-BE49-F238E27FC236}">
                <a16:creationId xmlns:a16="http://schemas.microsoft.com/office/drawing/2014/main" id="{EF65CD21-EDA6-4F71-943F-8C32CC6CD3A2}"/>
              </a:ext>
            </a:extLst>
          </p:cNvPr>
          <p:cNvPicPr>
            <a:picLocks noChangeAspect="1" noChangeArrowheads="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8028766" y="8286"/>
            <a:ext cx="912851" cy="479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
            <a:extLst>
              <a:ext uri="{FF2B5EF4-FFF2-40B4-BE49-F238E27FC236}">
                <a16:creationId xmlns:a16="http://schemas.microsoft.com/office/drawing/2014/main" id="{F8E88B64-E745-4BE0-994E-BC1CC289C504}"/>
              </a:ext>
            </a:extLst>
          </p:cNvPr>
          <p:cNvSpPr>
            <a:spLocks noGrp="1"/>
          </p:cNvSpPr>
          <p:nvPr>
            <p:ph type="ctrTitle"/>
          </p:nvPr>
        </p:nvSpPr>
        <p:spPr bwMode="white">
          <a:xfrm>
            <a:off x="992321" y="4153038"/>
            <a:ext cx="7949296" cy="449332"/>
          </a:xfrm>
        </p:spPr>
        <p:txBody>
          <a:bodyPr>
            <a:noAutofit/>
          </a:bodyPr>
          <a:lstStyle>
            <a:lvl1pPr algn="r">
              <a:defRPr sz="2250" b="0" i="0" cap="none">
                <a:solidFill>
                  <a:schemeClr val="accent2"/>
                </a:solidFill>
                <a:latin typeface="Guardian Egyp Regular" panose="02060503050503060803" pitchFamily="18" charset="77"/>
                <a:ea typeface="Guardian Egyp Regular" panose="02060503050503060803" pitchFamily="18" charset="77"/>
                <a:cs typeface="Guardian Egyp Regular" panose="02060503050503060803" pitchFamily="18" charset="77"/>
              </a:defRPr>
            </a:lvl1pPr>
          </a:lstStyle>
          <a:p>
            <a:r>
              <a:rPr lang="en-US"/>
              <a:t>Click to edit Master title style</a:t>
            </a:r>
            <a:endParaRPr lang="en-US" dirty="0"/>
          </a:p>
        </p:txBody>
      </p:sp>
      <p:sp>
        <p:nvSpPr>
          <p:cNvPr id="19" name="Subtitle 2">
            <a:extLst>
              <a:ext uri="{FF2B5EF4-FFF2-40B4-BE49-F238E27FC236}">
                <a16:creationId xmlns:a16="http://schemas.microsoft.com/office/drawing/2014/main" id="{41CCC5E0-47C6-4BD6-B570-003093C4954E}"/>
              </a:ext>
            </a:extLst>
          </p:cNvPr>
          <p:cNvSpPr>
            <a:spLocks noGrp="1"/>
          </p:cNvSpPr>
          <p:nvPr>
            <p:ph type="subTitle" idx="1" hasCustomPrompt="1"/>
          </p:nvPr>
        </p:nvSpPr>
        <p:spPr bwMode="white">
          <a:xfrm>
            <a:off x="983855" y="4671059"/>
            <a:ext cx="7957762" cy="139981"/>
          </a:xfrm>
        </p:spPr>
        <p:txBody>
          <a:bodyPr>
            <a:normAutofit/>
          </a:bodyPr>
          <a:lstStyle>
            <a:lvl1pPr marL="0" indent="0" algn="r">
              <a:spcBef>
                <a:spcPts val="0"/>
              </a:spcBef>
              <a:spcAft>
                <a:spcPts val="0"/>
              </a:spcAft>
              <a:buNone/>
              <a:defRPr sz="750" b="0" i="0" spc="75" baseline="0">
                <a:solidFill>
                  <a:schemeClr val="tx1"/>
                </a:solidFill>
                <a:latin typeface="BentonSans Medium" charset="0"/>
                <a:ea typeface="BentonSans Medium" charset="0"/>
                <a:cs typeface="BentonSans Medium"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TEAM HERE |  DATE HERE  |  PRESENTED BY HERE</a:t>
            </a:r>
          </a:p>
        </p:txBody>
      </p:sp>
    </p:spTree>
    <p:extLst>
      <p:ext uri="{BB962C8B-B14F-4D97-AF65-F5344CB8AC3E}">
        <p14:creationId xmlns:p14="http://schemas.microsoft.com/office/powerpoint/2010/main" val="1982595769"/>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20384AA-0A71-E644-AEED-65CD2253F2C8}" type="slidenum">
              <a:rPr lang="en-US" smtClean="0">
                <a:solidFill>
                  <a:srgbClr val="006AD2"/>
                </a:solidFill>
              </a:rPr>
              <a:pPr>
                <a:defRPr/>
              </a:pPr>
              <a:t>‹#›</a:t>
            </a:fld>
            <a:endParaRPr lang="en-US" dirty="0">
              <a:solidFill>
                <a:srgbClr val="006AD2"/>
              </a:solidFill>
            </a:endParaRPr>
          </a:p>
        </p:txBody>
      </p:sp>
      <p:sp>
        <p:nvSpPr>
          <p:cNvPr id="5" name="Text Placeholder 4"/>
          <p:cNvSpPr>
            <a:spLocks noGrp="1"/>
          </p:cNvSpPr>
          <p:nvPr>
            <p:ph type="body" sz="quarter" idx="11"/>
          </p:nvPr>
        </p:nvSpPr>
        <p:spPr>
          <a:xfrm>
            <a:off x="387351" y="1145010"/>
            <a:ext cx="6508750" cy="2487216"/>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716506"/>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2" name="Title 1"/>
          <p:cNvSpPr>
            <a:spLocks noGrp="1"/>
          </p:cNvSpPr>
          <p:nvPr>
            <p:ph type="ctrTitle"/>
          </p:nvPr>
        </p:nvSpPr>
        <p:spPr bwMode="white">
          <a:xfrm>
            <a:off x="0" y="1"/>
            <a:ext cx="9144000" cy="2563586"/>
          </a:xfrm>
          <a:effectLst/>
        </p:spPr>
        <p:txBody>
          <a:bodyPr anchor="b">
            <a:noAutofit/>
          </a:bodyPr>
          <a:lstStyle>
            <a:lvl1pPr algn="ctr">
              <a:defRPr sz="3500" b="0" i="0" cap="none">
                <a:solidFill>
                  <a:schemeClr val="tx2"/>
                </a:solidFill>
                <a:effectLst/>
                <a:latin typeface="Guardian Egyp Light" charset="0"/>
                <a:ea typeface="Guardian Egyp Light" charset="0"/>
                <a:cs typeface="Guardian Egyp Light" charset="0"/>
              </a:defRPr>
            </a:lvl1pPr>
          </a:lstStyle>
          <a:p>
            <a:r>
              <a:rPr lang="en-US" dirty="0"/>
              <a:t>Click to edit Master title style</a:t>
            </a:r>
          </a:p>
        </p:txBody>
      </p:sp>
      <p:sp>
        <p:nvSpPr>
          <p:cNvPr id="19" name="Text Placeholder 18"/>
          <p:cNvSpPr>
            <a:spLocks noGrp="1"/>
          </p:cNvSpPr>
          <p:nvPr>
            <p:ph type="body" sz="quarter" idx="11"/>
          </p:nvPr>
        </p:nvSpPr>
        <p:spPr>
          <a:xfrm>
            <a:off x="0" y="2563588"/>
            <a:ext cx="9144000" cy="2579913"/>
          </a:xfrm>
          <a:effectLst>
            <a:outerShdw blurRad="444500" sx="102000" sy="102000" algn="ctr" rotWithShape="0">
              <a:prstClr val="black">
                <a:alpha val="40000"/>
              </a:prstClr>
            </a:outerShdw>
          </a:effectLst>
        </p:spPr>
        <p:txBody>
          <a:bodyPr tIns="91440"/>
          <a:lstStyle>
            <a:lvl1pPr algn="ctr">
              <a:defRPr sz="2000" b="0" i="0">
                <a:solidFill>
                  <a:schemeClr val="tx1"/>
                </a:solidFill>
                <a:latin typeface="BentonSans Light" charset="0"/>
                <a:ea typeface="BentonSans Light" charset="0"/>
                <a:cs typeface="BentonSans Light" charset="0"/>
              </a:defRPr>
            </a:lvl1pPr>
            <a:lvl2pPr algn="r">
              <a:defRPr b="1">
                <a:solidFill>
                  <a:schemeClr val="bg1"/>
                </a:solidFill>
                <a:latin typeface="BentonSans" charset="0"/>
                <a:ea typeface="BentonSans" charset="0"/>
                <a:cs typeface="BentonSans" charset="0"/>
              </a:defRPr>
            </a:lvl2pPr>
            <a:lvl3pPr algn="r">
              <a:defRPr b="1">
                <a:solidFill>
                  <a:schemeClr val="bg1"/>
                </a:solidFill>
                <a:latin typeface="BentonSans" charset="0"/>
                <a:ea typeface="BentonSans" charset="0"/>
                <a:cs typeface="BentonSans" charset="0"/>
              </a:defRPr>
            </a:lvl3pPr>
            <a:lvl4pPr algn="r">
              <a:defRPr b="1">
                <a:solidFill>
                  <a:schemeClr val="bg1"/>
                </a:solidFill>
                <a:latin typeface="BentonSans" charset="0"/>
                <a:ea typeface="BentonSans" charset="0"/>
                <a:cs typeface="BentonSans" charset="0"/>
              </a:defRPr>
            </a:lvl4pPr>
            <a:lvl5pPr algn="r">
              <a:defRPr b="1">
                <a:solidFill>
                  <a:schemeClr val="bg1"/>
                </a:solidFill>
                <a:latin typeface="BentonSans" charset="0"/>
                <a:ea typeface="BentonSans" charset="0"/>
                <a:cs typeface="BentonSans" charset="0"/>
              </a:defRPr>
            </a:lvl5pPr>
          </a:lstStyle>
          <a:p>
            <a:pPr lvl="0"/>
            <a:r>
              <a:rPr lang="en-US"/>
              <a:t>Click to edit Master text styles</a:t>
            </a:r>
          </a:p>
        </p:txBody>
      </p:sp>
      <p:pic>
        <p:nvPicPr>
          <p:cNvPr id="5" name="Picture 4"/>
          <p:cNvPicPr>
            <a:picLocks noChangeAspect="1"/>
          </p:cNvPicPr>
          <p:nvPr userDrawn="1"/>
        </p:nvPicPr>
        <p:blipFill>
          <a:blip r:embed="rId2"/>
          <a:stretch>
            <a:fillRect/>
          </a:stretch>
        </p:blipFill>
        <p:spPr>
          <a:xfrm>
            <a:off x="8087426" y="4085409"/>
            <a:ext cx="529920" cy="529920"/>
          </a:xfrm>
          <a:prstGeom prst="rect">
            <a:avLst/>
          </a:prstGeom>
        </p:spPr>
      </p:pic>
    </p:spTree>
    <p:extLst>
      <p:ext uri="{BB962C8B-B14F-4D97-AF65-F5344CB8AC3E}">
        <p14:creationId xmlns:p14="http://schemas.microsoft.com/office/powerpoint/2010/main" val="657492398"/>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Divider Slide">
    <p:spTree>
      <p:nvGrpSpPr>
        <p:cNvPr id="1" name=""/>
        <p:cNvGrpSpPr/>
        <p:nvPr/>
      </p:nvGrpSpPr>
      <p:grpSpPr>
        <a:xfrm>
          <a:off x="0" y="0"/>
          <a:ext cx="0" cy="0"/>
          <a:chOff x="0" y="0"/>
          <a:chExt cx="0" cy="0"/>
        </a:xfrm>
      </p:grpSpPr>
      <p:sp>
        <p:nvSpPr>
          <p:cNvPr id="2" name="Title 1"/>
          <p:cNvSpPr>
            <a:spLocks noGrp="1"/>
          </p:cNvSpPr>
          <p:nvPr>
            <p:ph type="title"/>
          </p:nvPr>
        </p:nvSpPr>
        <p:spPr bwMode="black">
          <a:xfrm>
            <a:off x="412750" y="1"/>
            <a:ext cx="8318501" cy="5143500"/>
          </a:xfrm>
        </p:spPr>
        <p:txBody>
          <a:bodyPr anchor="ctr">
            <a:noAutofit/>
          </a:bodyPr>
          <a:lstStyle>
            <a:lvl1pPr algn="ctr">
              <a:defRPr sz="3500" b="0" i="0" cap="none">
                <a:solidFill>
                  <a:schemeClr val="tx2"/>
                </a:solidFill>
                <a:latin typeface="Guardian Egyp Light" charset="0"/>
                <a:ea typeface="Guardian Egyp Light" charset="0"/>
                <a:cs typeface="Guardian Egyp Light" charset="0"/>
              </a:defRPr>
            </a:lvl1pPr>
          </a:lstStyle>
          <a:p>
            <a:r>
              <a:rPr lang="en-US" dirty="0"/>
              <a:t>Click to edit Master title style</a:t>
            </a:r>
          </a:p>
        </p:txBody>
      </p:sp>
    </p:spTree>
    <p:extLst>
      <p:ext uri="{BB962C8B-B14F-4D97-AF65-F5344CB8AC3E}">
        <p14:creationId xmlns:p14="http://schemas.microsoft.com/office/powerpoint/2010/main" val="1871222356"/>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Divider Slide">
    <p:spTree>
      <p:nvGrpSpPr>
        <p:cNvPr id="1" name=""/>
        <p:cNvGrpSpPr/>
        <p:nvPr/>
      </p:nvGrpSpPr>
      <p:grpSpPr>
        <a:xfrm>
          <a:off x="0" y="0"/>
          <a:ext cx="0" cy="0"/>
          <a:chOff x="0" y="0"/>
          <a:chExt cx="0" cy="0"/>
        </a:xfrm>
      </p:grpSpPr>
      <p:sp>
        <p:nvSpPr>
          <p:cNvPr id="2" name="Title 1"/>
          <p:cNvSpPr>
            <a:spLocks noGrp="1"/>
          </p:cNvSpPr>
          <p:nvPr>
            <p:ph type="title"/>
          </p:nvPr>
        </p:nvSpPr>
        <p:spPr bwMode="black">
          <a:xfrm>
            <a:off x="412750" y="1"/>
            <a:ext cx="8318501" cy="5143500"/>
          </a:xfrm>
        </p:spPr>
        <p:txBody>
          <a:bodyPr anchor="ctr">
            <a:noAutofit/>
          </a:bodyPr>
          <a:lstStyle>
            <a:lvl1pPr algn="ctr">
              <a:defRPr sz="3500" b="0" i="0" cap="none">
                <a:solidFill>
                  <a:schemeClr val="bg1"/>
                </a:solidFill>
                <a:latin typeface="Guardian Egyp Light" charset="0"/>
                <a:ea typeface="Guardian Egyp Light" charset="0"/>
                <a:cs typeface="Guardian Egyp Light" charset="0"/>
              </a:defRPr>
            </a:lvl1pPr>
          </a:lstStyle>
          <a:p>
            <a:r>
              <a:rPr lang="en-US" dirty="0"/>
              <a:t>Click to edit Master title style</a:t>
            </a:r>
          </a:p>
        </p:txBody>
      </p:sp>
    </p:spTree>
    <p:extLst>
      <p:ext uri="{BB962C8B-B14F-4D97-AF65-F5344CB8AC3E}">
        <p14:creationId xmlns:p14="http://schemas.microsoft.com/office/powerpoint/2010/main" val="1235064992"/>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Divider Slide">
    <p:spTree>
      <p:nvGrpSpPr>
        <p:cNvPr id="1" name=""/>
        <p:cNvGrpSpPr/>
        <p:nvPr/>
      </p:nvGrpSpPr>
      <p:grpSpPr>
        <a:xfrm>
          <a:off x="0" y="0"/>
          <a:ext cx="0" cy="0"/>
          <a:chOff x="0" y="0"/>
          <a:chExt cx="0" cy="0"/>
        </a:xfrm>
      </p:grpSpPr>
      <p:sp>
        <p:nvSpPr>
          <p:cNvPr id="2" name="Title 1"/>
          <p:cNvSpPr>
            <a:spLocks noGrp="1"/>
          </p:cNvSpPr>
          <p:nvPr>
            <p:ph type="title"/>
          </p:nvPr>
        </p:nvSpPr>
        <p:spPr bwMode="black">
          <a:xfrm>
            <a:off x="412750" y="1"/>
            <a:ext cx="8318501" cy="5143500"/>
          </a:xfrm>
        </p:spPr>
        <p:txBody>
          <a:bodyPr anchor="ctr">
            <a:noAutofit/>
          </a:bodyPr>
          <a:lstStyle>
            <a:lvl1pPr algn="ctr">
              <a:defRPr sz="3500" b="0" i="0" cap="none">
                <a:solidFill>
                  <a:schemeClr val="tx1"/>
                </a:solidFill>
                <a:latin typeface="Guardian Egyp Light" charset="0"/>
                <a:ea typeface="Guardian Egyp Light" charset="0"/>
                <a:cs typeface="Guardian Egyp Light" charset="0"/>
              </a:defRPr>
            </a:lvl1pPr>
          </a:lstStyle>
          <a:p>
            <a:r>
              <a:rPr lang="en-US" dirty="0"/>
              <a:t>Click to edit Master title style</a:t>
            </a:r>
          </a:p>
        </p:txBody>
      </p:sp>
    </p:spTree>
    <p:extLst>
      <p:ext uri="{BB962C8B-B14F-4D97-AF65-F5344CB8AC3E}">
        <p14:creationId xmlns:p14="http://schemas.microsoft.com/office/powerpoint/2010/main" val="3070516341"/>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4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C0E56F-F1A6-AA43-8765-72F67ED38C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a:ln>
            <a:solidFill>
              <a:schemeClr val="accent1"/>
            </a:solidFill>
          </a:ln>
        </p:spPr>
      </p:pic>
    </p:spTree>
    <p:extLst>
      <p:ext uri="{BB962C8B-B14F-4D97-AF65-F5344CB8AC3E}">
        <p14:creationId xmlns:p14="http://schemas.microsoft.com/office/powerpoint/2010/main" val="2755428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8274402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08" imgH="508" progId="TCLayout.ActiveDocument.1">
                  <p:embed/>
                </p:oleObj>
              </mc:Choice>
              <mc:Fallback>
                <p:oleObj name="think-cell Slide" r:id="rId3" imgW="508" imgH="508" progId="TCLayout.ActiveDocument.1">
                  <p:embed/>
                  <p:pic>
                    <p:nvPicPr>
                      <p:cNvPr id="4" name="Object 3"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146876" y="283110"/>
            <a:ext cx="7739565" cy="747596"/>
          </a:xfrm>
        </p:spPr>
        <p:txBody>
          <a:bodyPr/>
          <a:lstStyle>
            <a:lvl1pPr>
              <a:defRPr sz="2900"/>
            </a:lvl1pPr>
          </a:lstStyle>
          <a:p>
            <a:r>
              <a:rPr lang="en-US" dirty="0"/>
              <a:t>Click to edit Master title style</a:t>
            </a:r>
          </a:p>
        </p:txBody>
      </p:sp>
      <p:sp>
        <p:nvSpPr>
          <p:cNvPr id="3" name="Slide Number Placeholder 2"/>
          <p:cNvSpPr>
            <a:spLocks noGrp="1"/>
          </p:cNvSpPr>
          <p:nvPr>
            <p:ph type="sldNum" sz="quarter" idx="10"/>
          </p:nvPr>
        </p:nvSpPr>
        <p:spPr/>
        <p:txBody>
          <a:bodyPr/>
          <a:lstStyle/>
          <a:p>
            <a:pPr>
              <a:defRPr/>
            </a:pPr>
            <a:fld id="{920384AA-0A71-E644-AEED-65CD2253F2C8}" type="slidenum">
              <a:rPr lang="en-US" smtClean="0"/>
              <a:pPr>
                <a:defRPr/>
              </a:pPr>
              <a:t>‹#›</a:t>
            </a:fld>
            <a:endParaRPr lang="en-US" dirty="0"/>
          </a:p>
        </p:txBody>
      </p:sp>
      <p:sp>
        <p:nvSpPr>
          <p:cNvPr id="5" name="Text Placeholder 4"/>
          <p:cNvSpPr>
            <a:spLocks noGrp="1"/>
          </p:cNvSpPr>
          <p:nvPr>
            <p:ph type="body" sz="quarter" idx="11"/>
          </p:nvPr>
        </p:nvSpPr>
        <p:spPr>
          <a:xfrm>
            <a:off x="1146875" y="1197769"/>
            <a:ext cx="6121184" cy="2487216"/>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rotWithShape="1">
          <a:blip r:embed="rId5">
            <a:alphaModFix amt="89000"/>
            <a:extLst>
              <a:ext uri="{28A0092B-C50C-407E-A947-70E740481C1C}">
                <a14:useLocalDpi xmlns:a14="http://schemas.microsoft.com/office/drawing/2010/main"/>
              </a:ext>
            </a:extLst>
          </a:blip>
          <a:srcRect/>
          <a:stretch/>
        </p:blipFill>
        <p:spPr>
          <a:xfrm>
            <a:off x="0" y="0"/>
            <a:ext cx="759308" cy="5143500"/>
          </a:xfrm>
          <a:prstGeom prst="rect">
            <a:avLst/>
          </a:prstGeom>
        </p:spPr>
      </p:pic>
    </p:spTree>
    <p:extLst>
      <p:ext uri="{BB962C8B-B14F-4D97-AF65-F5344CB8AC3E}">
        <p14:creationId xmlns:p14="http://schemas.microsoft.com/office/powerpoint/2010/main" val="204814715"/>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6876" y="283110"/>
            <a:ext cx="7739565" cy="747596"/>
          </a:xfrm>
        </p:spPr>
        <p:txBody>
          <a:bodyPr/>
          <a:lstStyle>
            <a:lvl1pPr>
              <a:defRPr sz="2900"/>
            </a:lvl1pPr>
          </a:lstStyle>
          <a:p>
            <a:r>
              <a:rPr lang="en-US" dirty="0"/>
              <a:t>Click to edit Master title style</a:t>
            </a:r>
          </a:p>
        </p:txBody>
      </p:sp>
      <p:sp>
        <p:nvSpPr>
          <p:cNvPr id="3" name="Slide Number Placeholder 2"/>
          <p:cNvSpPr>
            <a:spLocks noGrp="1"/>
          </p:cNvSpPr>
          <p:nvPr>
            <p:ph type="sldNum" sz="quarter" idx="10"/>
          </p:nvPr>
        </p:nvSpPr>
        <p:spPr/>
        <p:txBody>
          <a:bodyPr/>
          <a:lstStyle/>
          <a:p>
            <a:pPr>
              <a:defRPr/>
            </a:pPr>
            <a:fld id="{920384AA-0A71-E644-AEED-65CD2253F2C8}" type="slidenum">
              <a:rPr lang="en-US" smtClean="0"/>
              <a:pPr>
                <a:defRPr/>
              </a:pPr>
              <a:t>‹#›</a:t>
            </a:fld>
            <a:endParaRPr lang="en-US" dirty="0"/>
          </a:p>
        </p:txBody>
      </p:sp>
      <p:sp>
        <p:nvSpPr>
          <p:cNvPr id="5" name="Text Placeholder 4"/>
          <p:cNvSpPr>
            <a:spLocks noGrp="1"/>
          </p:cNvSpPr>
          <p:nvPr>
            <p:ph type="body" sz="quarter" idx="11"/>
          </p:nvPr>
        </p:nvSpPr>
        <p:spPr>
          <a:xfrm>
            <a:off x="1146875" y="1197769"/>
            <a:ext cx="6121184" cy="2487216"/>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a:xfrm>
            <a:off x="-1" y="0"/>
            <a:ext cx="759309"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userDrawn="1"/>
        </p:nvPicPr>
        <p:blipFill rotWithShape="1">
          <a:blip r:embed="rId2">
            <a:alphaModFix amt="89000"/>
            <a:extLst>
              <a:ext uri="{28A0092B-C50C-407E-A947-70E740481C1C}">
                <a14:useLocalDpi xmlns:a14="http://schemas.microsoft.com/office/drawing/2010/main"/>
              </a:ext>
            </a:extLst>
          </a:blip>
          <a:srcRect/>
          <a:stretch/>
        </p:blipFill>
        <p:spPr>
          <a:xfrm>
            <a:off x="0" y="0"/>
            <a:ext cx="759308" cy="5143500"/>
          </a:xfrm>
          <a:prstGeom prst="rect">
            <a:avLst/>
          </a:prstGeom>
        </p:spPr>
      </p:pic>
    </p:spTree>
    <p:extLst>
      <p:ext uri="{BB962C8B-B14F-4D97-AF65-F5344CB8AC3E}">
        <p14:creationId xmlns:p14="http://schemas.microsoft.com/office/powerpoint/2010/main" val="1320645633"/>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6D8E3-E139-4D42-8A74-70D923C1CB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7AB5C0-4EA2-4069-BB31-0E9DF8906A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C62BFA-3746-4DB6-B98D-D1F49EAD5CF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7138E1A-8F6A-4336-BAD6-E5D69CF9DE9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E82E9F3-4686-41B1-994D-C8319A43DC86}"/>
              </a:ext>
            </a:extLst>
          </p:cNvPr>
          <p:cNvSpPr>
            <a:spLocks noGrp="1"/>
          </p:cNvSpPr>
          <p:nvPr>
            <p:ph type="sldNum" sz="quarter" idx="12"/>
          </p:nvPr>
        </p:nvSpPr>
        <p:spPr/>
        <p:txBody>
          <a:bodyPr/>
          <a:lstStyle/>
          <a:p>
            <a:fld id="{26779A3D-C3DF-4AF3-B8D5-115FE0474423}" type="slidenum">
              <a:rPr lang="en-US" smtClean="0"/>
              <a:t>‹#›</a:t>
            </a:fld>
            <a:endParaRPr lang="en-US"/>
          </a:p>
        </p:txBody>
      </p:sp>
    </p:spTree>
    <p:extLst>
      <p:ext uri="{BB962C8B-B14F-4D97-AF65-F5344CB8AC3E}">
        <p14:creationId xmlns:p14="http://schemas.microsoft.com/office/powerpoint/2010/main" val="653998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00576-8B4E-4211-BC47-EF3EA674792C}"/>
              </a:ext>
            </a:extLst>
          </p:cNvPr>
          <p:cNvSpPr>
            <a:spLocks noGrp="1"/>
          </p:cNvSpPr>
          <p:nvPr>
            <p:ph type="title" hasCustomPrompt="1"/>
          </p:nvPr>
        </p:nvSpPr>
        <p:spPr/>
        <p:txBody>
          <a:bodyPr vert="horz" lIns="0" tIns="0" rIns="0" bIns="0" rtlCol="0" anchor="t">
            <a:noAutofit/>
          </a:bodyPr>
          <a:lstStyle>
            <a:lvl1pPr>
              <a:defRPr lang="en-US" dirty="0"/>
            </a:lvl1pPr>
          </a:lstStyle>
          <a:p>
            <a:pPr lvl="0"/>
            <a:r>
              <a:rPr lang="en-US" dirty="0"/>
              <a:t>Agenda</a:t>
            </a:r>
          </a:p>
        </p:txBody>
      </p:sp>
      <p:sp>
        <p:nvSpPr>
          <p:cNvPr id="3" name="Slide Number Placeholder 2">
            <a:extLst>
              <a:ext uri="{FF2B5EF4-FFF2-40B4-BE49-F238E27FC236}">
                <a16:creationId xmlns:a16="http://schemas.microsoft.com/office/drawing/2014/main" id="{DEA34E93-3815-4EAB-961C-4AC21A2D6B33}"/>
              </a:ext>
            </a:extLst>
          </p:cNvPr>
          <p:cNvSpPr>
            <a:spLocks noGrp="1"/>
          </p:cNvSpPr>
          <p:nvPr>
            <p:ph type="sldNum" sz="quarter" idx="10"/>
          </p:nvPr>
        </p:nvSpPr>
        <p:spPr/>
        <p:txBody>
          <a:bodyPr/>
          <a:lstStyle/>
          <a:p>
            <a:fld id="{A194DF27-3782-4A65-8E57-69C36A893A25}" type="slidenum">
              <a:rPr lang="en-US" smtClean="0"/>
              <a:pPr/>
              <a:t>‹#›</a:t>
            </a:fld>
            <a:endParaRPr lang="en-US"/>
          </a:p>
        </p:txBody>
      </p:sp>
      <p:cxnSp>
        <p:nvCxnSpPr>
          <p:cNvPr id="8" name="Straight Connector 7">
            <a:extLst>
              <a:ext uri="{FF2B5EF4-FFF2-40B4-BE49-F238E27FC236}">
                <a16:creationId xmlns:a16="http://schemas.microsoft.com/office/drawing/2014/main" id="{304366D5-24F1-4A8F-8ED4-45D040093918}"/>
              </a:ext>
            </a:extLst>
          </p:cNvPr>
          <p:cNvCxnSpPr/>
          <p:nvPr/>
        </p:nvCxnSpPr>
        <p:spPr>
          <a:xfrm>
            <a:off x="3683219" y="2066983"/>
            <a:ext cx="4962172"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27316FE-F758-45EB-BB55-928111B0A36C}"/>
              </a:ext>
            </a:extLst>
          </p:cNvPr>
          <p:cNvSpPr/>
          <p:nvPr/>
        </p:nvSpPr>
        <p:spPr>
          <a:xfrm>
            <a:off x="521462" y="1305134"/>
            <a:ext cx="2746589" cy="27465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11" name="Group 10">
            <a:extLst>
              <a:ext uri="{FF2B5EF4-FFF2-40B4-BE49-F238E27FC236}">
                <a16:creationId xmlns:a16="http://schemas.microsoft.com/office/drawing/2014/main" id="{879B7396-2F67-40DC-8197-D0A0A695858D}"/>
              </a:ext>
            </a:extLst>
          </p:cNvPr>
          <p:cNvGrpSpPr/>
          <p:nvPr/>
        </p:nvGrpSpPr>
        <p:grpSpPr>
          <a:xfrm>
            <a:off x="1320590" y="2204340"/>
            <a:ext cx="1148340" cy="1056369"/>
            <a:chOff x="5562599" y="3253516"/>
            <a:chExt cx="346076" cy="318359"/>
          </a:xfrm>
        </p:grpSpPr>
        <p:sp>
          <p:nvSpPr>
            <p:cNvPr id="12" name="Freeform 27">
              <a:extLst>
                <a:ext uri="{FF2B5EF4-FFF2-40B4-BE49-F238E27FC236}">
                  <a16:creationId xmlns:a16="http://schemas.microsoft.com/office/drawing/2014/main" id="{6C7979D4-439B-41FD-95FE-C62A80746941}"/>
                </a:ext>
              </a:extLst>
            </p:cNvPr>
            <p:cNvSpPr>
              <a:spLocks/>
            </p:cNvSpPr>
            <p:nvPr/>
          </p:nvSpPr>
          <p:spPr bwMode="auto">
            <a:xfrm>
              <a:off x="5562599" y="3253516"/>
              <a:ext cx="346075" cy="315913"/>
            </a:xfrm>
            <a:custGeom>
              <a:avLst/>
              <a:gdLst>
                <a:gd name="T0" fmla="*/ 38 w 218"/>
                <a:gd name="T1" fmla="*/ 0 h 199"/>
                <a:gd name="T2" fmla="*/ 0 w 218"/>
                <a:gd name="T3" fmla="*/ 0 h 199"/>
                <a:gd name="T4" fmla="*/ 0 w 218"/>
                <a:gd name="T5" fmla="*/ 199 h 199"/>
                <a:gd name="T6" fmla="*/ 218 w 218"/>
                <a:gd name="T7" fmla="*/ 199 h 199"/>
                <a:gd name="T8" fmla="*/ 218 w 218"/>
                <a:gd name="T9" fmla="*/ 0 h 199"/>
                <a:gd name="T10" fmla="*/ 180 w 218"/>
                <a:gd name="T11" fmla="*/ 0 h 199"/>
              </a:gdLst>
              <a:ahLst/>
              <a:cxnLst>
                <a:cxn ang="0">
                  <a:pos x="T0" y="T1"/>
                </a:cxn>
                <a:cxn ang="0">
                  <a:pos x="T2" y="T3"/>
                </a:cxn>
                <a:cxn ang="0">
                  <a:pos x="T4" y="T5"/>
                </a:cxn>
                <a:cxn ang="0">
                  <a:pos x="T6" y="T7"/>
                </a:cxn>
                <a:cxn ang="0">
                  <a:pos x="T8" y="T9"/>
                </a:cxn>
                <a:cxn ang="0">
                  <a:pos x="T10" y="T11"/>
                </a:cxn>
              </a:cxnLst>
              <a:rect l="0" t="0" r="r" b="b"/>
              <a:pathLst>
                <a:path w="218" h="199">
                  <a:moveTo>
                    <a:pt x="38" y="0"/>
                  </a:moveTo>
                  <a:lnTo>
                    <a:pt x="0" y="0"/>
                  </a:lnTo>
                  <a:lnTo>
                    <a:pt x="0" y="199"/>
                  </a:lnTo>
                  <a:lnTo>
                    <a:pt x="218" y="199"/>
                  </a:lnTo>
                  <a:lnTo>
                    <a:pt x="218" y="0"/>
                  </a:lnTo>
                  <a:lnTo>
                    <a:pt x="180" y="0"/>
                  </a:lnTo>
                </a:path>
              </a:pathLst>
            </a:custGeom>
            <a:noFill/>
            <a:ln w="19050" cap="rnd">
              <a:solidFill>
                <a:schemeClr val="bg1">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3" name="Rectangle 12">
              <a:extLst>
                <a:ext uri="{FF2B5EF4-FFF2-40B4-BE49-F238E27FC236}">
                  <a16:creationId xmlns:a16="http://schemas.microsoft.com/office/drawing/2014/main" id="{42B92AB4-D61E-4EC7-9370-A6FED077BF0E}"/>
                </a:ext>
              </a:extLst>
            </p:cNvPr>
            <p:cNvSpPr>
              <a:spLocks noChangeArrowheads="1"/>
            </p:cNvSpPr>
            <p:nvPr/>
          </p:nvSpPr>
          <p:spPr bwMode="auto">
            <a:xfrm>
              <a:off x="5622925" y="3255963"/>
              <a:ext cx="44450" cy="60325"/>
            </a:xfrm>
            <a:prstGeom prst="rect">
              <a:avLst/>
            </a:prstGeom>
            <a:noFill/>
            <a:ln w="19050" cap="rnd">
              <a:solidFill>
                <a:schemeClr val="bg1">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4" name="Rectangle 13">
              <a:extLst>
                <a:ext uri="{FF2B5EF4-FFF2-40B4-BE49-F238E27FC236}">
                  <a16:creationId xmlns:a16="http://schemas.microsoft.com/office/drawing/2014/main" id="{2118936F-92BB-4169-81D0-A8103F320580}"/>
                </a:ext>
              </a:extLst>
            </p:cNvPr>
            <p:cNvSpPr>
              <a:spLocks noChangeArrowheads="1"/>
            </p:cNvSpPr>
            <p:nvPr/>
          </p:nvSpPr>
          <p:spPr bwMode="auto">
            <a:xfrm>
              <a:off x="5803900" y="3255963"/>
              <a:ext cx="44450" cy="60325"/>
            </a:xfrm>
            <a:prstGeom prst="rect">
              <a:avLst/>
            </a:prstGeom>
            <a:noFill/>
            <a:ln w="19050" cap="rnd">
              <a:solidFill>
                <a:schemeClr val="bg1">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5" name="Line 61">
              <a:extLst>
                <a:ext uri="{FF2B5EF4-FFF2-40B4-BE49-F238E27FC236}">
                  <a16:creationId xmlns:a16="http://schemas.microsoft.com/office/drawing/2014/main" id="{28AF7E83-1F7C-46E2-B2D2-A76F45111824}"/>
                </a:ext>
              </a:extLst>
            </p:cNvPr>
            <p:cNvSpPr>
              <a:spLocks noChangeShapeType="1"/>
            </p:cNvSpPr>
            <p:nvPr/>
          </p:nvSpPr>
          <p:spPr bwMode="auto">
            <a:xfrm>
              <a:off x="5667375" y="3286125"/>
              <a:ext cx="136525" cy="0"/>
            </a:xfrm>
            <a:prstGeom prst="line">
              <a:avLst/>
            </a:prstGeom>
            <a:noFill/>
            <a:ln w="19050"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6" name="Line 62">
              <a:extLst>
                <a:ext uri="{FF2B5EF4-FFF2-40B4-BE49-F238E27FC236}">
                  <a16:creationId xmlns:a16="http://schemas.microsoft.com/office/drawing/2014/main" id="{7A044F8D-B76C-45C2-9CDF-84B37A1B9451}"/>
                </a:ext>
              </a:extLst>
            </p:cNvPr>
            <p:cNvSpPr>
              <a:spLocks noChangeShapeType="1"/>
            </p:cNvSpPr>
            <p:nvPr/>
          </p:nvSpPr>
          <p:spPr bwMode="auto">
            <a:xfrm>
              <a:off x="5562600" y="3360738"/>
              <a:ext cx="346075" cy="0"/>
            </a:xfrm>
            <a:prstGeom prst="line">
              <a:avLst/>
            </a:prstGeom>
            <a:noFill/>
            <a:ln w="19050"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7" name="Line 63">
              <a:extLst>
                <a:ext uri="{FF2B5EF4-FFF2-40B4-BE49-F238E27FC236}">
                  <a16:creationId xmlns:a16="http://schemas.microsoft.com/office/drawing/2014/main" id="{1513963A-CCC1-45FF-9499-4832F698305E}"/>
                </a:ext>
              </a:extLst>
            </p:cNvPr>
            <p:cNvSpPr>
              <a:spLocks noChangeShapeType="1"/>
            </p:cNvSpPr>
            <p:nvPr/>
          </p:nvSpPr>
          <p:spPr bwMode="auto">
            <a:xfrm>
              <a:off x="5653088" y="3390900"/>
              <a:ext cx="0" cy="180975"/>
            </a:xfrm>
            <a:prstGeom prst="line">
              <a:avLst/>
            </a:prstGeom>
            <a:noFill/>
            <a:ln w="19050"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8" name="Line 64">
              <a:extLst>
                <a:ext uri="{FF2B5EF4-FFF2-40B4-BE49-F238E27FC236}">
                  <a16:creationId xmlns:a16="http://schemas.microsoft.com/office/drawing/2014/main" id="{F1517D47-FA90-488A-B22F-5FB864A76BC9}"/>
                </a:ext>
              </a:extLst>
            </p:cNvPr>
            <p:cNvSpPr>
              <a:spLocks noChangeShapeType="1"/>
            </p:cNvSpPr>
            <p:nvPr/>
          </p:nvSpPr>
          <p:spPr bwMode="auto">
            <a:xfrm>
              <a:off x="5727700" y="3390900"/>
              <a:ext cx="0" cy="180975"/>
            </a:xfrm>
            <a:prstGeom prst="line">
              <a:avLst/>
            </a:prstGeom>
            <a:noFill/>
            <a:ln w="19050"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 name="Line 65">
              <a:extLst>
                <a:ext uri="{FF2B5EF4-FFF2-40B4-BE49-F238E27FC236}">
                  <a16:creationId xmlns:a16="http://schemas.microsoft.com/office/drawing/2014/main" id="{8C548DAF-044D-4CEC-BC17-9EB7ED5D19C2}"/>
                </a:ext>
              </a:extLst>
            </p:cNvPr>
            <p:cNvSpPr>
              <a:spLocks noChangeShapeType="1"/>
            </p:cNvSpPr>
            <p:nvPr/>
          </p:nvSpPr>
          <p:spPr bwMode="auto">
            <a:xfrm>
              <a:off x="5803900" y="3390900"/>
              <a:ext cx="0" cy="180975"/>
            </a:xfrm>
            <a:prstGeom prst="line">
              <a:avLst/>
            </a:prstGeom>
            <a:noFill/>
            <a:ln w="19050"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0" name="Line 66">
              <a:extLst>
                <a:ext uri="{FF2B5EF4-FFF2-40B4-BE49-F238E27FC236}">
                  <a16:creationId xmlns:a16="http://schemas.microsoft.com/office/drawing/2014/main" id="{AB30CE77-0256-4F01-9805-4EE2AE15E165}"/>
                </a:ext>
              </a:extLst>
            </p:cNvPr>
            <p:cNvSpPr>
              <a:spLocks noChangeShapeType="1"/>
            </p:cNvSpPr>
            <p:nvPr/>
          </p:nvSpPr>
          <p:spPr bwMode="auto">
            <a:xfrm>
              <a:off x="5592763" y="3421063"/>
              <a:ext cx="285750" cy="0"/>
            </a:xfrm>
            <a:prstGeom prst="line">
              <a:avLst/>
            </a:prstGeom>
            <a:noFill/>
            <a:ln w="19050"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1" name="Line 67">
              <a:extLst>
                <a:ext uri="{FF2B5EF4-FFF2-40B4-BE49-F238E27FC236}">
                  <a16:creationId xmlns:a16="http://schemas.microsoft.com/office/drawing/2014/main" id="{D993DCE5-C6DC-4220-88E3-19D9BC09290C}"/>
                </a:ext>
              </a:extLst>
            </p:cNvPr>
            <p:cNvSpPr>
              <a:spLocks noChangeShapeType="1"/>
            </p:cNvSpPr>
            <p:nvPr/>
          </p:nvSpPr>
          <p:spPr bwMode="auto">
            <a:xfrm>
              <a:off x="5592763" y="3481388"/>
              <a:ext cx="285750" cy="0"/>
            </a:xfrm>
            <a:prstGeom prst="line">
              <a:avLst/>
            </a:prstGeom>
            <a:noFill/>
            <a:ln w="19050"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2" name="Line 68">
              <a:extLst>
                <a:ext uri="{FF2B5EF4-FFF2-40B4-BE49-F238E27FC236}">
                  <a16:creationId xmlns:a16="http://schemas.microsoft.com/office/drawing/2014/main" id="{ED5B7B11-4056-4605-8046-297EAC9BACA9}"/>
                </a:ext>
              </a:extLst>
            </p:cNvPr>
            <p:cNvSpPr>
              <a:spLocks noChangeShapeType="1"/>
            </p:cNvSpPr>
            <p:nvPr/>
          </p:nvSpPr>
          <p:spPr bwMode="auto">
            <a:xfrm>
              <a:off x="5592763" y="3541713"/>
              <a:ext cx="285750" cy="0"/>
            </a:xfrm>
            <a:prstGeom prst="line">
              <a:avLst/>
            </a:prstGeom>
            <a:noFill/>
            <a:ln w="19050"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cxnSp>
        <p:nvCxnSpPr>
          <p:cNvPr id="25" name="Straight Connector 24">
            <a:extLst>
              <a:ext uri="{FF2B5EF4-FFF2-40B4-BE49-F238E27FC236}">
                <a16:creationId xmlns:a16="http://schemas.microsoft.com/office/drawing/2014/main" id="{230B68DA-E06D-4A63-991B-BB2D00C32030}"/>
              </a:ext>
            </a:extLst>
          </p:cNvPr>
          <p:cNvCxnSpPr/>
          <p:nvPr/>
        </p:nvCxnSpPr>
        <p:spPr>
          <a:xfrm>
            <a:off x="3683219" y="2470621"/>
            <a:ext cx="4962172"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75CDE9-020B-4644-AC36-B169DA1CE62F}"/>
              </a:ext>
            </a:extLst>
          </p:cNvPr>
          <p:cNvCxnSpPr/>
          <p:nvPr/>
        </p:nvCxnSpPr>
        <p:spPr>
          <a:xfrm>
            <a:off x="3683219" y="2896996"/>
            <a:ext cx="4962172"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6FD3207-ECBD-4500-8CC7-418139C8E15D}"/>
              </a:ext>
            </a:extLst>
          </p:cNvPr>
          <p:cNvCxnSpPr/>
          <p:nvPr/>
        </p:nvCxnSpPr>
        <p:spPr>
          <a:xfrm>
            <a:off x="3683219" y="3314982"/>
            <a:ext cx="4962172"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33" name="Text Placeholder 32">
            <a:extLst>
              <a:ext uri="{FF2B5EF4-FFF2-40B4-BE49-F238E27FC236}">
                <a16:creationId xmlns:a16="http://schemas.microsoft.com/office/drawing/2014/main" id="{0634AB84-BD88-4808-A647-D649CE686377}"/>
              </a:ext>
            </a:extLst>
          </p:cNvPr>
          <p:cNvSpPr>
            <a:spLocks noGrp="1"/>
          </p:cNvSpPr>
          <p:nvPr>
            <p:ph type="body" sz="quarter" idx="11" hasCustomPrompt="1"/>
          </p:nvPr>
        </p:nvSpPr>
        <p:spPr>
          <a:xfrm>
            <a:off x="4185978" y="1706952"/>
            <a:ext cx="3179763" cy="293687"/>
          </a:xfrm>
        </p:spPr>
        <p:txBody>
          <a:bodyPr anchor="ctr"/>
          <a:lstStyle>
            <a:lvl1pPr algn="l">
              <a:defRPr sz="1600" b="1">
                <a:solidFill>
                  <a:schemeClr val="tx1"/>
                </a:solidFill>
              </a:defRPr>
            </a:lvl1pPr>
            <a:lvl2pPr>
              <a:defRPr sz="1400"/>
            </a:lvl2pPr>
            <a:lvl3pPr>
              <a:defRPr sz="1400"/>
            </a:lvl3pPr>
            <a:lvl4pPr>
              <a:defRPr sz="1400"/>
            </a:lvl4pPr>
            <a:lvl5pPr>
              <a:defRPr sz="1400"/>
            </a:lvl5pPr>
          </a:lstStyle>
          <a:p>
            <a:pPr lvl="0"/>
            <a:r>
              <a:rPr lang="en-US" dirty="0"/>
              <a:t>Insert Title Here</a:t>
            </a:r>
          </a:p>
        </p:txBody>
      </p:sp>
      <p:sp>
        <p:nvSpPr>
          <p:cNvPr id="35" name="Text Placeholder 34">
            <a:extLst>
              <a:ext uri="{FF2B5EF4-FFF2-40B4-BE49-F238E27FC236}">
                <a16:creationId xmlns:a16="http://schemas.microsoft.com/office/drawing/2014/main" id="{EFC901B4-0FA5-408C-8C4F-18549DA92C94}"/>
              </a:ext>
            </a:extLst>
          </p:cNvPr>
          <p:cNvSpPr>
            <a:spLocks noGrp="1"/>
          </p:cNvSpPr>
          <p:nvPr>
            <p:ph type="body" sz="quarter" idx="12" hasCustomPrompt="1"/>
          </p:nvPr>
        </p:nvSpPr>
        <p:spPr>
          <a:xfrm>
            <a:off x="3683219" y="1678629"/>
            <a:ext cx="400075" cy="350335"/>
          </a:xfrm>
        </p:spPr>
        <p:txBody>
          <a:bodyPr anchor="ctr"/>
          <a:lstStyle>
            <a:lvl1pPr marL="0" indent="0" algn="ctr">
              <a:defRPr sz="2400" b="1">
                <a:solidFill>
                  <a:schemeClr val="tx1"/>
                </a:solidFill>
              </a:defRPr>
            </a:lvl1pPr>
          </a:lstStyle>
          <a:p>
            <a:pPr lvl="0"/>
            <a:r>
              <a:rPr lang="en-US" dirty="0"/>
              <a:t>01</a:t>
            </a:r>
          </a:p>
        </p:txBody>
      </p:sp>
      <p:sp>
        <p:nvSpPr>
          <p:cNvPr id="36" name="Text Placeholder 32">
            <a:extLst>
              <a:ext uri="{FF2B5EF4-FFF2-40B4-BE49-F238E27FC236}">
                <a16:creationId xmlns:a16="http://schemas.microsoft.com/office/drawing/2014/main" id="{8AF86F94-3551-49DC-98DB-F5D9666428C3}"/>
              </a:ext>
            </a:extLst>
          </p:cNvPr>
          <p:cNvSpPr>
            <a:spLocks noGrp="1"/>
          </p:cNvSpPr>
          <p:nvPr>
            <p:ph type="body" sz="quarter" idx="13" hasCustomPrompt="1"/>
          </p:nvPr>
        </p:nvSpPr>
        <p:spPr>
          <a:xfrm>
            <a:off x="4185978" y="2133328"/>
            <a:ext cx="3179763" cy="293687"/>
          </a:xfrm>
        </p:spPr>
        <p:txBody>
          <a:bodyPr anchor="ctr"/>
          <a:lstStyle>
            <a:lvl1pPr algn="l">
              <a:defRPr sz="1600" b="1">
                <a:solidFill>
                  <a:schemeClr val="tx1"/>
                </a:solidFill>
              </a:defRPr>
            </a:lvl1pPr>
            <a:lvl2pPr>
              <a:defRPr sz="1400"/>
            </a:lvl2pPr>
            <a:lvl3pPr>
              <a:defRPr sz="1400"/>
            </a:lvl3pPr>
            <a:lvl4pPr>
              <a:defRPr sz="1400"/>
            </a:lvl4pPr>
            <a:lvl5pPr>
              <a:defRPr sz="1400"/>
            </a:lvl5pPr>
          </a:lstStyle>
          <a:p>
            <a:pPr lvl="0"/>
            <a:r>
              <a:rPr lang="en-US" dirty="0"/>
              <a:t>Insert Title Here</a:t>
            </a:r>
          </a:p>
        </p:txBody>
      </p:sp>
      <p:sp>
        <p:nvSpPr>
          <p:cNvPr id="37" name="Text Placeholder 34">
            <a:extLst>
              <a:ext uri="{FF2B5EF4-FFF2-40B4-BE49-F238E27FC236}">
                <a16:creationId xmlns:a16="http://schemas.microsoft.com/office/drawing/2014/main" id="{A88C7F0C-64EA-4CE9-8E76-850D09F0C5C7}"/>
              </a:ext>
            </a:extLst>
          </p:cNvPr>
          <p:cNvSpPr>
            <a:spLocks noGrp="1"/>
          </p:cNvSpPr>
          <p:nvPr>
            <p:ph type="body" sz="quarter" idx="14" hasCustomPrompt="1"/>
          </p:nvPr>
        </p:nvSpPr>
        <p:spPr>
          <a:xfrm>
            <a:off x="3683219" y="2105005"/>
            <a:ext cx="400075" cy="350335"/>
          </a:xfrm>
        </p:spPr>
        <p:txBody>
          <a:bodyPr anchor="ctr"/>
          <a:lstStyle>
            <a:lvl1pPr marL="0" indent="0" algn="ctr">
              <a:defRPr sz="2400" b="1">
                <a:solidFill>
                  <a:schemeClr val="tx1"/>
                </a:solidFill>
              </a:defRPr>
            </a:lvl1pPr>
          </a:lstStyle>
          <a:p>
            <a:pPr lvl="0"/>
            <a:r>
              <a:rPr lang="en-US" dirty="0"/>
              <a:t>02</a:t>
            </a:r>
          </a:p>
        </p:txBody>
      </p:sp>
      <p:sp>
        <p:nvSpPr>
          <p:cNvPr id="38" name="Text Placeholder 32">
            <a:extLst>
              <a:ext uri="{FF2B5EF4-FFF2-40B4-BE49-F238E27FC236}">
                <a16:creationId xmlns:a16="http://schemas.microsoft.com/office/drawing/2014/main" id="{D582A95D-F6C3-4A53-884D-6E8397DDC0B3}"/>
              </a:ext>
            </a:extLst>
          </p:cNvPr>
          <p:cNvSpPr>
            <a:spLocks noGrp="1"/>
          </p:cNvSpPr>
          <p:nvPr>
            <p:ph type="body" sz="quarter" idx="15" hasCustomPrompt="1"/>
          </p:nvPr>
        </p:nvSpPr>
        <p:spPr>
          <a:xfrm>
            <a:off x="4185977" y="2551921"/>
            <a:ext cx="3179763" cy="293687"/>
          </a:xfrm>
        </p:spPr>
        <p:txBody>
          <a:bodyPr anchor="ctr"/>
          <a:lstStyle>
            <a:lvl1pPr algn="l">
              <a:defRPr sz="1600" b="1">
                <a:solidFill>
                  <a:schemeClr val="tx1"/>
                </a:solidFill>
              </a:defRPr>
            </a:lvl1pPr>
            <a:lvl2pPr>
              <a:defRPr sz="1400"/>
            </a:lvl2pPr>
            <a:lvl3pPr>
              <a:defRPr sz="1400"/>
            </a:lvl3pPr>
            <a:lvl4pPr>
              <a:defRPr sz="1400"/>
            </a:lvl4pPr>
            <a:lvl5pPr>
              <a:defRPr sz="1400"/>
            </a:lvl5pPr>
          </a:lstStyle>
          <a:p>
            <a:pPr lvl="0"/>
            <a:r>
              <a:rPr lang="en-US" dirty="0"/>
              <a:t>Insert Title Here</a:t>
            </a:r>
          </a:p>
        </p:txBody>
      </p:sp>
      <p:sp>
        <p:nvSpPr>
          <p:cNvPr id="39" name="Text Placeholder 34">
            <a:extLst>
              <a:ext uri="{FF2B5EF4-FFF2-40B4-BE49-F238E27FC236}">
                <a16:creationId xmlns:a16="http://schemas.microsoft.com/office/drawing/2014/main" id="{8D7547EC-C47E-4894-B739-7F223FD9EBE0}"/>
              </a:ext>
            </a:extLst>
          </p:cNvPr>
          <p:cNvSpPr>
            <a:spLocks noGrp="1"/>
          </p:cNvSpPr>
          <p:nvPr>
            <p:ph type="body" sz="quarter" idx="16" hasCustomPrompt="1"/>
          </p:nvPr>
        </p:nvSpPr>
        <p:spPr>
          <a:xfrm>
            <a:off x="3683218" y="2531379"/>
            <a:ext cx="400075" cy="350335"/>
          </a:xfrm>
        </p:spPr>
        <p:txBody>
          <a:bodyPr anchor="ctr"/>
          <a:lstStyle>
            <a:lvl1pPr marL="0" indent="0" algn="ctr">
              <a:defRPr sz="2400" b="1">
                <a:solidFill>
                  <a:schemeClr val="tx1"/>
                </a:solidFill>
              </a:defRPr>
            </a:lvl1pPr>
          </a:lstStyle>
          <a:p>
            <a:pPr lvl="0"/>
            <a:r>
              <a:rPr lang="en-US" dirty="0"/>
              <a:t>03</a:t>
            </a:r>
          </a:p>
        </p:txBody>
      </p:sp>
      <p:sp>
        <p:nvSpPr>
          <p:cNvPr id="40" name="Text Placeholder 32">
            <a:extLst>
              <a:ext uri="{FF2B5EF4-FFF2-40B4-BE49-F238E27FC236}">
                <a16:creationId xmlns:a16="http://schemas.microsoft.com/office/drawing/2014/main" id="{3EE1D91A-DC97-4F2D-9F04-26FE7908EAC9}"/>
              </a:ext>
            </a:extLst>
          </p:cNvPr>
          <p:cNvSpPr>
            <a:spLocks noGrp="1"/>
          </p:cNvSpPr>
          <p:nvPr>
            <p:ph type="body" sz="quarter" idx="17" hasCustomPrompt="1"/>
          </p:nvPr>
        </p:nvSpPr>
        <p:spPr>
          <a:xfrm>
            <a:off x="4185977" y="2963013"/>
            <a:ext cx="3179763" cy="293687"/>
          </a:xfrm>
        </p:spPr>
        <p:txBody>
          <a:bodyPr anchor="ctr"/>
          <a:lstStyle>
            <a:lvl1pPr algn="l">
              <a:defRPr sz="1600" b="1">
                <a:solidFill>
                  <a:schemeClr val="tx1"/>
                </a:solidFill>
              </a:defRPr>
            </a:lvl1pPr>
            <a:lvl2pPr>
              <a:defRPr sz="1400"/>
            </a:lvl2pPr>
            <a:lvl3pPr>
              <a:defRPr sz="1400"/>
            </a:lvl3pPr>
            <a:lvl4pPr>
              <a:defRPr sz="1400"/>
            </a:lvl4pPr>
            <a:lvl5pPr>
              <a:defRPr sz="1400"/>
            </a:lvl5pPr>
          </a:lstStyle>
          <a:p>
            <a:pPr lvl="0"/>
            <a:r>
              <a:rPr lang="en-US" dirty="0"/>
              <a:t>Insert Title Here</a:t>
            </a:r>
          </a:p>
        </p:txBody>
      </p:sp>
      <p:sp>
        <p:nvSpPr>
          <p:cNvPr id="41" name="Text Placeholder 34">
            <a:extLst>
              <a:ext uri="{FF2B5EF4-FFF2-40B4-BE49-F238E27FC236}">
                <a16:creationId xmlns:a16="http://schemas.microsoft.com/office/drawing/2014/main" id="{2B88C0DA-AC0B-4768-AE77-FB7E858CD6EF}"/>
              </a:ext>
            </a:extLst>
          </p:cNvPr>
          <p:cNvSpPr>
            <a:spLocks noGrp="1"/>
          </p:cNvSpPr>
          <p:nvPr>
            <p:ph type="body" sz="quarter" idx="18" hasCustomPrompt="1"/>
          </p:nvPr>
        </p:nvSpPr>
        <p:spPr>
          <a:xfrm>
            <a:off x="3683218" y="2942471"/>
            <a:ext cx="400075" cy="350335"/>
          </a:xfrm>
        </p:spPr>
        <p:txBody>
          <a:bodyPr anchor="ctr"/>
          <a:lstStyle>
            <a:lvl1pPr marL="0" indent="0" algn="ctr">
              <a:defRPr sz="2400" b="1">
                <a:solidFill>
                  <a:schemeClr val="tx1"/>
                </a:solidFill>
              </a:defRPr>
            </a:lvl1pPr>
          </a:lstStyle>
          <a:p>
            <a:pPr lvl="0"/>
            <a:r>
              <a:rPr lang="en-US" dirty="0"/>
              <a:t>04</a:t>
            </a:r>
          </a:p>
        </p:txBody>
      </p:sp>
      <p:pic>
        <p:nvPicPr>
          <p:cNvPr id="42" name="Picture 3" descr="GEO Final Bright Blue Signature Size">
            <a:extLst>
              <a:ext uri="{FF2B5EF4-FFF2-40B4-BE49-F238E27FC236}">
                <a16:creationId xmlns:a16="http://schemas.microsoft.com/office/drawing/2014/main" id="{EE3362A7-9161-46B0-9F10-705F2E3DE620}"/>
              </a:ext>
            </a:extLst>
          </p:cNvPr>
          <p:cNvPicPr>
            <a:picLocks noChangeAspect="1" noChangeArrowheads="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7883091" y="130056"/>
            <a:ext cx="912851" cy="479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7476215"/>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194DF27-3782-4A65-8E57-69C36A893A25}" type="slidenum">
              <a:rPr lang="en-US" smtClean="0"/>
              <a:pPr/>
              <a:t>‹#›</a:t>
            </a:fld>
            <a:endParaRPr lang="en-US"/>
          </a:p>
        </p:txBody>
      </p:sp>
      <p:pic>
        <p:nvPicPr>
          <p:cNvPr id="7" name="Picture 3" descr="GEO Final Bright Blue Signature Size">
            <a:extLst>
              <a:ext uri="{FF2B5EF4-FFF2-40B4-BE49-F238E27FC236}">
                <a16:creationId xmlns:a16="http://schemas.microsoft.com/office/drawing/2014/main" id="{1DC9841D-AEFE-4743-A285-B1938D3D8A94}"/>
              </a:ext>
            </a:extLst>
          </p:cNvPr>
          <p:cNvPicPr>
            <a:picLocks noChangeAspect="1" noChangeArrowheads="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7883091" y="130056"/>
            <a:ext cx="912851" cy="479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4">
            <a:extLst>
              <a:ext uri="{FF2B5EF4-FFF2-40B4-BE49-F238E27FC236}">
                <a16:creationId xmlns:a16="http://schemas.microsoft.com/office/drawing/2014/main" id="{E130EF6A-1C5D-42E4-80E6-8E614083D12D}"/>
              </a:ext>
            </a:extLst>
          </p:cNvPr>
          <p:cNvSpPr>
            <a:spLocks noGrp="1"/>
          </p:cNvSpPr>
          <p:nvPr>
            <p:ph type="body" sz="quarter" idx="11"/>
          </p:nvPr>
        </p:nvSpPr>
        <p:spPr>
          <a:xfrm>
            <a:off x="387350" y="1197769"/>
            <a:ext cx="6508750" cy="2487216"/>
          </a:xfrm>
        </p:spPr>
        <p:txBody>
          <a:bodyPr lIns="0" tIns="0" rIns="0" bIns="0"/>
          <a:lstStyle>
            <a:lvl1pPr>
              <a:defRPr>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a:t>Click to edit Master text styles</a:t>
            </a:r>
          </a:p>
        </p:txBody>
      </p:sp>
    </p:spTree>
    <p:extLst>
      <p:ext uri="{BB962C8B-B14F-4D97-AF65-F5344CB8AC3E}">
        <p14:creationId xmlns:p14="http://schemas.microsoft.com/office/powerpoint/2010/main" val="2187965674"/>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9B854-F2EC-443E-9497-CB3D2A6E7F9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0B6C77F-4215-46CF-A7FC-CCDA1E912BD5}"/>
              </a:ext>
            </a:extLst>
          </p:cNvPr>
          <p:cNvSpPr>
            <a:spLocks noGrp="1"/>
          </p:cNvSpPr>
          <p:nvPr>
            <p:ph type="sldNum" sz="quarter" idx="10"/>
          </p:nvPr>
        </p:nvSpPr>
        <p:spPr/>
        <p:txBody>
          <a:bodyPr/>
          <a:lstStyle/>
          <a:p>
            <a:fld id="{A194DF27-3782-4A65-8E57-69C36A893A25}" type="slidenum">
              <a:rPr lang="en-US" smtClean="0"/>
              <a:pPr/>
              <a:t>‹#›</a:t>
            </a:fld>
            <a:endParaRPr lang="en-US"/>
          </a:p>
        </p:txBody>
      </p:sp>
      <p:sp>
        <p:nvSpPr>
          <p:cNvPr id="4" name="Text Placeholder 4">
            <a:extLst>
              <a:ext uri="{FF2B5EF4-FFF2-40B4-BE49-F238E27FC236}">
                <a16:creationId xmlns:a16="http://schemas.microsoft.com/office/drawing/2014/main" id="{F09C49EF-F220-414B-B63F-F17B3D74AAAA}"/>
              </a:ext>
            </a:extLst>
          </p:cNvPr>
          <p:cNvSpPr>
            <a:spLocks noGrp="1"/>
          </p:cNvSpPr>
          <p:nvPr>
            <p:ph type="body" sz="quarter" idx="11"/>
          </p:nvPr>
        </p:nvSpPr>
        <p:spPr>
          <a:xfrm>
            <a:off x="387350" y="1197769"/>
            <a:ext cx="6508750" cy="2487216"/>
          </a:xfrm>
        </p:spPr>
        <p:txBody>
          <a:bodyPr lIns="0" tIns="0" rIns="0" bIns="0"/>
          <a:lstStyle>
            <a:lvl1pPr>
              <a:defRPr>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a:t>Click to edit Master text styles</a:t>
            </a:r>
          </a:p>
        </p:txBody>
      </p:sp>
    </p:spTree>
    <p:extLst>
      <p:ext uri="{BB962C8B-B14F-4D97-AF65-F5344CB8AC3E}">
        <p14:creationId xmlns:p14="http://schemas.microsoft.com/office/powerpoint/2010/main" val="1065843383"/>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194DF27-3782-4A65-8E57-69C36A893A25}" type="slidenum">
              <a:rPr lang="en-US" smtClean="0"/>
              <a:pPr/>
              <a:t>‹#›</a:t>
            </a:fld>
            <a:endParaRPr lang="en-US"/>
          </a:p>
        </p:txBody>
      </p:sp>
      <p:sp>
        <p:nvSpPr>
          <p:cNvPr id="39" name="Text Placeholder 4">
            <a:extLst>
              <a:ext uri="{FF2B5EF4-FFF2-40B4-BE49-F238E27FC236}">
                <a16:creationId xmlns:a16="http://schemas.microsoft.com/office/drawing/2014/main" id="{72DAA59D-5151-4B56-852F-91D5AE37AE0A}"/>
              </a:ext>
            </a:extLst>
          </p:cNvPr>
          <p:cNvSpPr>
            <a:spLocks noGrp="1"/>
          </p:cNvSpPr>
          <p:nvPr>
            <p:ph type="body" sz="quarter" idx="11"/>
          </p:nvPr>
        </p:nvSpPr>
        <p:spPr>
          <a:xfrm>
            <a:off x="387350" y="1197769"/>
            <a:ext cx="6508750" cy="2487216"/>
          </a:xfrm>
        </p:spPr>
        <p:txBody>
          <a:bodyPr lIns="0" tIns="0" rIns="0" bIns="0"/>
          <a:lstStyle>
            <a:lvl1pPr>
              <a:defRPr>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a:t>Click to edit Master text styles</a:t>
            </a:r>
          </a:p>
        </p:txBody>
      </p:sp>
    </p:spTree>
    <p:extLst>
      <p:ext uri="{BB962C8B-B14F-4D97-AF65-F5344CB8AC3E}">
        <p14:creationId xmlns:p14="http://schemas.microsoft.com/office/powerpoint/2010/main" val="3919001563"/>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pic>
        <p:nvPicPr>
          <p:cNvPr id="5" name="Picture 3" descr="GEO Final Bright Blue Signature Size">
            <a:extLst>
              <a:ext uri="{FF2B5EF4-FFF2-40B4-BE49-F238E27FC236}">
                <a16:creationId xmlns:a16="http://schemas.microsoft.com/office/drawing/2014/main" id="{6383B7B8-F1AF-468C-8615-D3335A3BBC5E}"/>
              </a:ext>
            </a:extLst>
          </p:cNvPr>
          <p:cNvPicPr>
            <a:picLocks noChangeAspect="1" noChangeArrowheads="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7883091" y="130056"/>
            <a:ext cx="912851" cy="479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B00D9C99-2CB3-4561-80A9-223BA729B1E4}"/>
              </a:ext>
            </a:extLst>
          </p:cNvPr>
          <p:cNvSpPr>
            <a:spLocks noGrp="1"/>
          </p:cNvSpPr>
          <p:nvPr>
            <p:ph type="title"/>
          </p:nvPr>
        </p:nvSpPr>
        <p:spPr>
          <a:xfrm>
            <a:off x="387746" y="283110"/>
            <a:ext cx="8229600" cy="747596"/>
          </a:xfrm>
        </p:spPr>
        <p:txBody>
          <a:bodyPr/>
          <a:lstStyle>
            <a:lvl1pPr>
              <a:defRPr sz="2400"/>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B5BC87CB-3446-477C-8FF0-47250F304BFB}"/>
              </a:ext>
            </a:extLst>
          </p:cNvPr>
          <p:cNvCxnSpPr/>
          <p:nvPr/>
        </p:nvCxnSpPr>
        <p:spPr>
          <a:xfrm>
            <a:off x="342000" y="694370"/>
            <a:ext cx="8460000" cy="0"/>
          </a:xfrm>
          <a:prstGeom prst="line">
            <a:avLst/>
          </a:prstGeom>
          <a:ln w="9525">
            <a:solidFill>
              <a:schemeClr val="tx1"/>
            </a:solidFill>
          </a:ln>
        </p:spPr>
        <p:style>
          <a:lnRef idx="2">
            <a:schemeClr val="accent4"/>
          </a:lnRef>
          <a:fillRef idx="0">
            <a:schemeClr val="accent4"/>
          </a:fillRef>
          <a:effectRef idx="1">
            <a:schemeClr val="accent4"/>
          </a:effectRef>
          <a:fontRef idx="minor">
            <a:schemeClr val="tx1"/>
          </a:fontRef>
        </p:style>
      </p:cxnSp>
      <p:sp>
        <p:nvSpPr>
          <p:cNvPr id="10" name="Text Placeholder 4">
            <a:extLst>
              <a:ext uri="{FF2B5EF4-FFF2-40B4-BE49-F238E27FC236}">
                <a16:creationId xmlns:a16="http://schemas.microsoft.com/office/drawing/2014/main" id="{8EF228ED-636E-4665-8EFE-9BE297662CBC}"/>
              </a:ext>
            </a:extLst>
          </p:cNvPr>
          <p:cNvSpPr>
            <a:spLocks noGrp="1"/>
          </p:cNvSpPr>
          <p:nvPr>
            <p:ph type="body" sz="quarter" idx="11"/>
          </p:nvPr>
        </p:nvSpPr>
        <p:spPr>
          <a:xfrm>
            <a:off x="387350" y="1197769"/>
            <a:ext cx="6508750" cy="2487216"/>
          </a:xfrm>
        </p:spPr>
        <p:txBody>
          <a:bodyPr lIns="0" tIns="0" rIns="0" bIns="0"/>
          <a:lstStyle>
            <a:lvl1pPr>
              <a:defRPr>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a:t>Click to edit Master text styles</a:t>
            </a:r>
          </a:p>
        </p:txBody>
      </p:sp>
    </p:spTree>
    <p:extLst>
      <p:ext uri="{BB962C8B-B14F-4D97-AF65-F5344CB8AC3E}">
        <p14:creationId xmlns:p14="http://schemas.microsoft.com/office/powerpoint/2010/main" val="3285881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 Slide">
    <p:bg>
      <p:bgPr>
        <a:solidFill>
          <a:schemeClr val="accent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bwMode="black">
          <a:xfrm>
            <a:off x="1143000" y="0"/>
            <a:ext cx="8001000" cy="5143500"/>
          </a:xfrm>
        </p:spPr>
        <p:txBody>
          <a:bodyPr anchor="ctr">
            <a:noAutofit/>
          </a:bodyPr>
          <a:lstStyle>
            <a:lvl1pPr algn="l">
              <a:defRPr sz="2800" cap="none">
                <a:solidFill>
                  <a:schemeClr val="bg1"/>
                </a:solidFill>
                <a:latin typeface="Guardian Egyp Regular" panose="02060503050503060803"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3520667912"/>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Divider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bwMode="black">
          <a:xfrm>
            <a:off x="1143000" y="0"/>
            <a:ext cx="8001000" cy="5143500"/>
          </a:xfrm>
        </p:spPr>
        <p:txBody>
          <a:bodyPr anchor="ctr">
            <a:noAutofit/>
          </a:bodyPr>
          <a:lstStyle>
            <a:lvl1pPr algn="l">
              <a:defRPr sz="2800" cap="none">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89330396"/>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20384AA-0A71-E644-AEED-65CD2253F2C8}" type="slidenum">
              <a:rPr lang="en-US" smtClean="0">
                <a:solidFill>
                  <a:srgbClr val="006AD2"/>
                </a:solidFill>
              </a:rPr>
              <a:pPr>
                <a:defRPr/>
              </a:pPr>
              <a:t>‹#›</a:t>
            </a:fld>
            <a:endParaRPr lang="en-US" dirty="0">
              <a:solidFill>
                <a:srgbClr val="006AD2"/>
              </a:solidFill>
            </a:endParaRPr>
          </a:p>
        </p:txBody>
      </p:sp>
      <p:sp>
        <p:nvSpPr>
          <p:cNvPr id="5" name="Text Placeholder 4"/>
          <p:cNvSpPr>
            <a:spLocks noGrp="1"/>
          </p:cNvSpPr>
          <p:nvPr>
            <p:ph type="body" sz="quarter" idx="11"/>
          </p:nvPr>
        </p:nvSpPr>
        <p:spPr>
          <a:xfrm>
            <a:off x="387351" y="1145010"/>
            <a:ext cx="6508750" cy="2487216"/>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074389"/>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8.tiff"/><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0"/>
            </p:custDataLst>
            <p:extLst>
              <p:ext uri="{D42A27DB-BD31-4B8C-83A1-F6EECF244321}">
                <p14:modId xmlns:p14="http://schemas.microsoft.com/office/powerpoint/2010/main" val="375726465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1" imgW="508" imgH="508" progId="TCLayout.ActiveDocument.1">
                  <p:embed/>
                </p:oleObj>
              </mc:Choice>
              <mc:Fallback>
                <p:oleObj name="think-cell Slide" r:id="rId11" imgW="508" imgH="508" progId="TCLayout.ActiveDocument.1">
                  <p:embed/>
                  <p:pic>
                    <p:nvPicPr>
                      <p:cNvPr id="3" name="Object 2" hidden="1"/>
                      <p:cNvPicPr/>
                      <p:nvPr/>
                    </p:nvPicPr>
                    <p:blipFill>
                      <a:blip r:embed="rId12"/>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white">
          <a:xfrm>
            <a:off x="387746" y="283110"/>
            <a:ext cx="8229600" cy="747596"/>
          </a:xfrm>
          <a:prstGeom prst="rect">
            <a:avLst/>
          </a:prstGeom>
        </p:spPr>
        <p:txBody>
          <a:bodyPr vert="horz" lIns="0" tIns="0" rIns="0" bIns="0" rtlCol="0" anchor="t">
            <a:noAutofit/>
          </a:bodyPr>
          <a:lstStyle/>
          <a:p>
            <a:r>
              <a:rPr lang="en-US"/>
              <a:t>Click to edit Master title style</a:t>
            </a:r>
            <a:endParaRPr lang="en-US" dirty="0"/>
          </a:p>
        </p:txBody>
      </p:sp>
      <p:sp>
        <p:nvSpPr>
          <p:cNvPr id="1027" name="Text Placeholder 2"/>
          <p:cNvSpPr>
            <a:spLocks noGrp="1"/>
          </p:cNvSpPr>
          <p:nvPr>
            <p:ph type="body" idx="1"/>
          </p:nvPr>
        </p:nvSpPr>
        <p:spPr bwMode="gray">
          <a:xfrm>
            <a:off x="387746" y="1030707"/>
            <a:ext cx="8229600" cy="3663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p:txBody>
      </p:sp>
      <p:sp>
        <p:nvSpPr>
          <p:cNvPr id="6" name="Slide Number Placeholder 5"/>
          <p:cNvSpPr>
            <a:spLocks noGrp="1"/>
          </p:cNvSpPr>
          <p:nvPr>
            <p:ph type="sldNum" sz="quarter" idx="4"/>
          </p:nvPr>
        </p:nvSpPr>
        <p:spPr bwMode="gray">
          <a:xfrm>
            <a:off x="8012798" y="4747412"/>
            <a:ext cx="789202" cy="225955"/>
          </a:xfrm>
          <a:prstGeom prst="rect">
            <a:avLst/>
          </a:prstGeom>
        </p:spPr>
        <p:txBody>
          <a:bodyPr vert="horz" wrap="square" lIns="91440" tIns="45720" rIns="91440" bIns="45720" numCol="1" anchor="ctr" anchorCtr="0" compatLnSpc="1">
            <a:prstTxWarp prst="textNoShape">
              <a:avLst/>
            </a:prstTxWarp>
          </a:bodyPr>
          <a:lstStyle>
            <a:lvl1pPr algn="r">
              <a:defRPr sz="750">
                <a:solidFill>
                  <a:schemeClr val="tx1"/>
                </a:solidFill>
                <a:latin typeface="Guardian Egyp" charset="0"/>
                <a:ea typeface="Guardian Egyp" charset="0"/>
                <a:cs typeface="Guardian Egyp" charset="0"/>
              </a:defRPr>
            </a:lvl1pPr>
          </a:lstStyle>
          <a:p>
            <a:fld id="{A194DF27-3782-4A65-8E57-69C36A893A25}" type="slidenum">
              <a:rPr lang="en-US" smtClean="0"/>
              <a:pPr/>
              <a:t>‹#›</a:t>
            </a:fld>
            <a:endParaRPr lang="en-US"/>
          </a:p>
        </p:txBody>
      </p:sp>
      <p:cxnSp>
        <p:nvCxnSpPr>
          <p:cNvPr id="8" name="Straight Connector 7">
            <a:extLst>
              <a:ext uri="{FF2B5EF4-FFF2-40B4-BE49-F238E27FC236}">
                <a16:creationId xmlns:a16="http://schemas.microsoft.com/office/drawing/2014/main" id="{0630FF3B-9A8D-475C-9602-497F07CF9C25}"/>
              </a:ext>
            </a:extLst>
          </p:cNvPr>
          <p:cNvCxnSpPr/>
          <p:nvPr/>
        </p:nvCxnSpPr>
        <p:spPr>
          <a:xfrm>
            <a:off x="342000" y="694370"/>
            <a:ext cx="8460000" cy="0"/>
          </a:xfrm>
          <a:prstGeom prst="line">
            <a:avLst/>
          </a:prstGeom>
          <a:ln w="9525">
            <a:solidFill>
              <a:schemeClr val="tx1"/>
            </a:solidFill>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3983099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Lst>
  <p:transition spd="slow"/>
  <p:hf hdr="0" ftr="0" dt="0"/>
  <p:txStyles>
    <p:titleStyle>
      <a:lvl1pPr algn="l" defTabSz="342900" rtl="0" eaLnBrk="1" fontAlgn="base" hangingPunct="1">
        <a:lnSpc>
          <a:spcPct val="82000"/>
        </a:lnSpc>
        <a:spcBef>
          <a:spcPct val="0"/>
        </a:spcBef>
        <a:spcAft>
          <a:spcPct val="0"/>
        </a:spcAft>
        <a:defRPr sz="2400" b="0" i="0" kern="1200" cap="none" baseline="0">
          <a:solidFill>
            <a:schemeClr val="tx1"/>
          </a:solidFill>
          <a:latin typeface="Guardian Egyp Regular" panose="02060503050503060803" pitchFamily="18" charset="0"/>
          <a:ea typeface="Guardian Egyp Regular" panose="02060503050503060803" pitchFamily="18" charset="0"/>
          <a:cs typeface="Guardian Egyp Regular" panose="02060503050503060803" pitchFamily="18" charset="0"/>
        </a:defRPr>
      </a:lvl1pPr>
      <a:lvl2pPr algn="l" defTabSz="342900" rtl="0" eaLnBrk="1" fontAlgn="base" hangingPunct="1">
        <a:spcBef>
          <a:spcPct val="0"/>
        </a:spcBef>
        <a:spcAft>
          <a:spcPct val="0"/>
        </a:spcAft>
        <a:defRPr sz="1050">
          <a:solidFill>
            <a:schemeClr val="tx1"/>
          </a:solidFill>
          <a:latin typeface="Arial" charset="0"/>
          <a:ea typeface="Arial" charset="0"/>
          <a:cs typeface="Arial" charset="0"/>
        </a:defRPr>
      </a:lvl2pPr>
      <a:lvl3pPr algn="l" defTabSz="342900" rtl="0" eaLnBrk="1" fontAlgn="base" hangingPunct="1">
        <a:spcBef>
          <a:spcPct val="0"/>
        </a:spcBef>
        <a:spcAft>
          <a:spcPct val="0"/>
        </a:spcAft>
        <a:defRPr sz="1050">
          <a:solidFill>
            <a:schemeClr val="tx1"/>
          </a:solidFill>
          <a:latin typeface="Arial" charset="0"/>
          <a:ea typeface="Arial" charset="0"/>
          <a:cs typeface="Arial" charset="0"/>
        </a:defRPr>
      </a:lvl3pPr>
      <a:lvl4pPr algn="l" defTabSz="342900" rtl="0" eaLnBrk="1" fontAlgn="base" hangingPunct="1">
        <a:spcBef>
          <a:spcPct val="0"/>
        </a:spcBef>
        <a:spcAft>
          <a:spcPct val="0"/>
        </a:spcAft>
        <a:defRPr sz="1050">
          <a:solidFill>
            <a:schemeClr val="tx1"/>
          </a:solidFill>
          <a:latin typeface="Arial" charset="0"/>
          <a:ea typeface="Arial" charset="0"/>
          <a:cs typeface="Arial" charset="0"/>
        </a:defRPr>
      </a:lvl4pPr>
      <a:lvl5pPr algn="l" defTabSz="342900" rtl="0" eaLnBrk="1" fontAlgn="base" hangingPunct="1">
        <a:spcBef>
          <a:spcPct val="0"/>
        </a:spcBef>
        <a:spcAft>
          <a:spcPct val="0"/>
        </a:spcAft>
        <a:defRPr sz="1050">
          <a:solidFill>
            <a:schemeClr val="tx1"/>
          </a:solidFill>
          <a:latin typeface="Arial" charset="0"/>
          <a:ea typeface="Arial" charset="0"/>
          <a:cs typeface="Arial" charset="0"/>
        </a:defRPr>
      </a:lvl5pPr>
      <a:lvl6pPr marL="342900" algn="l" defTabSz="342900" rtl="0" eaLnBrk="1" fontAlgn="base" hangingPunct="1">
        <a:spcBef>
          <a:spcPct val="0"/>
        </a:spcBef>
        <a:spcAft>
          <a:spcPct val="0"/>
        </a:spcAft>
        <a:defRPr sz="1050">
          <a:solidFill>
            <a:schemeClr val="tx1"/>
          </a:solidFill>
          <a:latin typeface="Arial" charset="0"/>
          <a:ea typeface="Arial" charset="0"/>
          <a:cs typeface="Arial" charset="0"/>
        </a:defRPr>
      </a:lvl6pPr>
      <a:lvl7pPr marL="685800" algn="l" defTabSz="342900" rtl="0" eaLnBrk="1" fontAlgn="base" hangingPunct="1">
        <a:spcBef>
          <a:spcPct val="0"/>
        </a:spcBef>
        <a:spcAft>
          <a:spcPct val="0"/>
        </a:spcAft>
        <a:defRPr sz="1050">
          <a:solidFill>
            <a:schemeClr val="tx1"/>
          </a:solidFill>
          <a:latin typeface="Arial" charset="0"/>
          <a:ea typeface="Arial" charset="0"/>
          <a:cs typeface="Arial" charset="0"/>
        </a:defRPr>
      </a:lvl7pPr>
      <a:lvl8pPr marL="1028700" algn="l" defTabSz="342900" rtl="0" eaLnBrk="1" fontAlgn="base" hangingPunct="1">
        <a:spcBef>
          <a:spcPct val="0"/>
        </a:spcBef>
        <a:spcAft>
          <a:spcPct val="0"/>
        </a:spcAft>
        <a:defRPr sz="1050">
          <a:solidFill>
            <a:schemeClr val="tx1"/>
          </a:solidFill>
          <a:latin typeface="Arial" charset="0"/>
          <a:ea typeface="Arial" charset="0"/>
          <a:cs typeface="Arial" charset="0"/>
        </a:defRPr>
      </a:lvl8pPr>
      <a:lvl9pPr marL="1371600" algn="l" defTabSz="342900" rtl="0" eaLnBrk="1" fontAlgn="base" hangingPunct="1">
        <a:spcBef>
          <a:spcPct val="0"/>
        </a:spcBef>
        <a:spcAft>
          <a:spcPct val="0"/>
        </a:spcAft>
        <a:defRPr sz="1050">
          <a:solidFill>
            <a:schemeClr val="tx1"/>
          </a:solidFill>
          <a:latin typeface="Arial" charset="0"/>
          <a:ea typeface="Arial" charset="0"/>
          <a:cs typeface="Arial" charset="0"/>
        </a:defRPr>
      </a:lvl9pPr>
    </p:titleStyle>
    <p:bodyStyle>
      <a:lvl1pPr marL="257175" indent="-257175" algn="l" defTabSz="342900" rtl="0" eaLnBrk="1" fontAlgn="base" hangingPunct="1">
        <a:lnSpc>
          <a:spcPct val="100000"/>
        </a:lnSpc>
        <a:spcBef>
          <a:spcPts val="0"/>
        </a:spcBef>
        <a:spcAft>
          <a:spcPts val="0"/>
        </a:spcAft>
        <a:buFont typeface="Arial" charset="0"/>
        <a:buNone/>
        <a:defRPr b="0" i="0" kern="1200" baseline="0">
          <a:solidFill>
            <a:schemeClr val="tx1"/>
          </a:solidFill>
          <a:latin typeface="BentonSans Light" panose="02000503000000020004" pitchFamily="2" charset="0"/>
          <a:ea typeface="BentonSans Light" panose="02000503000000020004" pitchFamily="2" charset="0"/>
          <a:cs typeface="BentonSans Light" panose="02000503000000020004" pitchFamily="2" charset="0"/>
        </a:defRPr>
      </a:lvl1pPr>
      <a:lvl2pPr marL="170260" indent="-170260" algn="l" defTabSz="342900" rtl="0" eaLnBrk="1" fontAlgn="base" hangingPunct="1">
        <a:lnSpc>
          <a:spcPct val="100000"/>
        </a:lnSpc>
        <a:spcBef>
          <a:spcPts val="0"/>
        </a:spcBef>
        <a:spcAft>
          <a:spcPts val="0"/>
        </a:spcAft>
        <a:buFont typeface="Arial" charset="0"/>
        <a:buChar char="•"/>
        <a:defRPr sz="1350" b="0" i="0" kern="1200" baseline="0">
          <a:solidFill>
            <a:schemeClr val="tx1"/>
          </a:solidFill>
          <a:latin typeface="BentonSans Light" panose="02000503000000020004" pitchFamily="2" charset="0"/>
          <a:ea typeface="BentonSans Light" panose="02000503000000020004" pitchFamily="2" charset="0"/>
          <a:cs typeface="BentonSans Light" panose="02000503000000020004" pitchFamily="2" charset="0"/>
        </a:defRPr>
      </a:lvl2pPr>
      <a:lvl3pPr marL="558404" indent="-216694" algn="l" defTabSz="342900" rtl="0" eaLnBrk="1" fontAlgn="base" hangingPunct="1">
        <a:lnSpc>
          <a:spcPct val="100000"/>
        </a:lnSpc>
        <a:spcBef>
          <a:spcPts val="0"/>
        </a:spcBef>
        <a:spcAft>
          <a:spcPts val="0"/>
        </a:spcAft>
        <a:buFont typeface="Arial" pitchFamily="34" charset="0"/>
        <a:buChar char="–"/>
        <a:defRPr b="0" i="0" kern="1200" baseline="0">
          <a:solidFill>
            <a:schemeClr val="tx1"/>
          </a:solidFill>
          <a:latin typeface="BentonSans Light" panose="02000503000000020004" pitchFamily="2" charset="0"/>
          <a:ea typeface="BentonSans Light" panose="02000503000000020004" pitchFamily="2" charset="0"/>
          <a:cs typeface="BentonSans Light" panose="02000503000000020004" pitchFamily="2" charset="0"/>
        </a:defRPr>
      </a:lvl3pPr>
      <a:lvl4pPr marL="862013" indent="-171450" algn="l" defTabSz="342900" rtl="0" eaLnBrk="1" fontAlgn="base" hangingPunct="1">
        <a:lnSpc>
          <a:spcPct val="100000"/>
        </a:lnSpc>
        <a:spcBef>
          <a:spcPts val="0"/>
        </a:spcBef>
        <a:spcAft>
          <a:spcPts val="0"/>
        </a:spcAft>
        <a:buFont typeface="Arial"/>
        <a:buChar char="•"/>
        <a:defRPr sz="1200" b="0" i="0" kern="1200" baseline="0">
          <a:solidFill>
            <a:schemeClr val="tx1"/>
          </a:solidFill>
          <a:latin typeface="BentonSans Light" panose="02000503000000020004" pitchFamily="2" charset="0"/>
          <a:ea typeface="BentonSans Light" panose="02000503000000020004" pitchFamily="2" charset="0"/>
          <a:cs typeface="BentonSans Light" panose="02000503000000020004" pitchFamily="2" charset="0"/>
        </a:defRPr>
      </a:lvl4pPr>
      <a:lvl5pPr marL="1197769" indent="-169069" algn="l" defTabSz="342900" rtl="0" eaLnBrk="1" fontAlgn="base" hangingPunct="1">
        <a:lnSpc>
          <a:spcPct val="100000"/>
        </a:lnSpc>
        <a:spcBef>
          <a:spcPts val="0"/>
        </a:spcBef>
        <a:spcAft>
          <a:spcPts val="0"/>
        </a:spcAft>
        <a:buFont typeface="Arial"/>
        <a:buChar char="−"/>
        <a:defRPr sz="1200" b="0" i="0" kern="1200" baseline="0">
          <a:solidFill>
            <a:schemeClr val="tx1"/>
          </a:solidFill>
          <a:latin typeface="BentonSans Light" panose="02000503000000020004" pitchFamily="2" charset="0"/>
          <a:ea typeface="BentonSans Light" panose="02000503000000020004" pitchFamily="2" charset="0"/>
          <a:cs typeface="BentonSans Light" panose="02000503000000020004" pitchFamily="2"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387746" y="397414"/>
            <a:ext cx="8229600" cy="747596"/>
          </a:xfrm>
          <a:prstGeom prst="rect">
            <a:avLst/>
          </a:prstGeom>
        </p:spPr>
        <p:txBody>
          <a:bodyPr vert="horz" lIns="0" tIns="0" rIns="0" bIns="0" rtlCol="0" anchor="t">
            <a:noAutofit/>
          </a:bodyPr>
          <a:lstStyle/>
          <a:p>
            <a:r>
              <a:rPr lang="en-US" dirty="0"/>
              <a:t>Click to edit Master title style</a:t>
            </a:r>
          </a:p>
        </p:txBody>
      </p:sp>
      <p:sp>
        <p:nvSpPr>
          <p:cNvPr id="1027" name="Text Placeholder 2"/>
          <p:cNvSpPr>
            <a:spLocks noGrp="1"/>
          </p:cNvSpPr>
          <p:nvPr>
            <p:ph type="body" idx="1"/>
          </p:nvPr>
        </p:nvSpPr>
        <p:spPr bwMode="gray">
          <a:xfrm>
            <a:off x="387746" y="1145011"/>
            <a:ext cx="8229600" cy="3663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bwMode="gray">
          <a:xfrm>
            <a:off x="8006741" y="4794516"/>
            <a:ext cx="789202" cy="225955"/>
          </a:xfrm>
          <a:prstGeom prst="rect">
            <a:avLst/>
          </a:prstGeom>
        </p:spPr>
        <p:txBody>
          <a:bodyPr vert="horz" wrap="square" lIns="91440" tIns="45720" rIns="91440" bIns="45720" numCol="1" anchor="ctr" anchorCtr="0" compatLnSpc="1">
            <a:prstTxWarp prst="textNoShape">
              <a:avLst/>
            </a:prstTxWarp>
          </a:bodyPr>
          <a:lstStyle>
            <a:lvl1pPr algn="r">
              <a:defRPr sz="1000">
                <a:solidFill>
                  <a:schemeClr val="tx2"/>
                </a:solidFill>
                <a:latin typeface="Guardian Egyp" charset="0"/>
                <a:ea typeface="Guardian Egyp" charset="0"/>
                <a:cs typeface="Guardian Egyp" charset="0"/>
              </a:defRPr>
            </a:lvl1pPr>
          </a:lstStyle>
          <a:p>
            <a:pPr defTabSz="685800" fontAlgn="auto">
              <a:spcBef>
                <a:spcPts val="0"/>
              </a:spcBef>
              <a:spcAft>
                <a:spcPts val="0"/>
              </a:spcAft>
              <a:defRPr/>
            </a:pPr>
            <a:fld id="{920384AA-0A71-E644-AEED-65CD2253F2C8}" type="slidenum">
              <a:rPr lang="en-US" smtClean="0">
                <a:solidFill>
                  <a:srgbClr val="006AD2"/>
                </a:solidFill>
              </a:rPr>
              <a:pPr defTabSz="685800" fontAlgn="auto">
                <a:spcBef>
                  <a:spcPts val="0"/>
                </a:spcBef>
                <a:spcAft>
                  <a:spcPts val="0"/>
                </a:spcAft>
                <a:defRPr/>
              </a:pPr>
              <a:t>‹#›</a:t>
            </a:fld>
            <a:endParaRPr lang="en-US" dirty="0">
              <a:solidFill>
                <a:srgbClr val="006AD2"/>
              </a:solidFill>
            </a:endParaRPr>
          </a:p>
        </p:txBody>
      </p:sp>
      <p:pic>
        <p:nvPicPr>
          <p:cNvPr id="8" name="Picture 7"/>
          <p:cNvPicPr>
            <a:picLocks noChangeAspect="1"/>
          </p:cNvPicPr>
          <p:nvPr userDrawn="1"/>
        </p:nvPicPr>
        <p:blipFill>
          <a:blip r:embed="rId12"/>
          <a:stretch>
            <a:fillRect/>
          </a:stretch>
        </p:blipFill>
        <p:spPr>
          <a:xfrm>
            <a:off x="8087426" y="4085409"/>
            <a:ext cx="529920" cy="529920"/>
          </a:xfrm>
          <a:prstGeom prst="rect">
            <a:avLst/>
          </a:prstGeom>
        </p:spPr>
      </p:pic>
    </p:spTree>
    <p:extLst>
      <p:ext uri="{BB962C8B-B14F-4D97-AF65-F5344CB8AC3E}">
        <p14:creationId xmlns:p14="http://schemas.microsoft.com/office/powerpoint/2010/main" val="7829243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6" r:id="rId7"/>
    <p:sldLayoutId id="2147483717" r:id="rId8"/>
    <p:sldLayoutId id="2147483718" r:id="rId9"/>
    <p:sldLayoutId id="2147483719" r:id="rId10"/>
  </p:sldLayoutIdLst>
  <p:transition spd="slow"/>
  <p:hf hdr="0"/>
  <p:txStyles>
    <p:titleStyle>
      <a:lvl1pPr algn="l" defTabSz="457178" rtl="0" eaLnBrk="1" fontAlgn="base" hangingPunct="1">
        <a:lnSpc>
          <a:spcPct val="82000"/>
        </a:lnSpc>
        <a:spcBef>
          <a:spcPct val="0"/>
        </a:spcBef>
        <a:spcAft>
          <a:spcPct val="0"/>
        </a:spcAft>
        <a:defRPr sz="2900" b="0" i="0" kern="1200" cap="none" baseline="0">
          <a:solidFill>
            <a:schemeClr val="tx2"/>
          </a:solidFill>
          <a:latin typeface="Guardian Egyp Light" charset="0"/>
          <a:ea typeface="Guardian Egyp Light" charset="0"/>
          <a:cs typeface="Guardian Egyp Light" charset="0"/>
        </a:defRPr>
      </a:lvl1pPr>
      <a:lvl2pPr algn="l" defTabSz="457178" rtl="0" eaLnBrk="1" fontAlgn="base" hangingPunct="1">
        <a:spcBef>
          <a:spcPct val="0"/>
        </a:spcBef>
        <a:spcAft>
          <a:spcPct val="0"/>
        </a:spcAft>
        <a:defRPr sz="1400">
          <a:solidFill>
            <a:schemeClr val="tx1"/>
          </a:solidFill>
          <a:latin typeface="Arial" charset="0"/>
          <a:ea typeface="Arial" charset="0"/>
          <a:cs typeface="Arial" charset="0"/>
        </a:defRPr>
      </a:lvl2pPr>
      <a:lvl3pPr algn="l" defTabSz="457178" rtl="0" eaLnBrk="1" fontAlgn="base" hangingPunct="1">
        <a:spcBef>
          <a:spcPct val="0"/>
        </a:spcBef>
        <a:spcAft>
          <a:spcPct val="0"/>
        </a:spcAft>
        <a:defRPr sz="1400">
          <a:solidFill>
            <a:schemeClr val="tx1"/>
          </a:solidFill>
          <a:latin typeface="Arial" charset="0"/>
          <a:ea typeface="Arial" charset="0"/>
          <a:cs typeface="Arial" charset="0"/>
        </a:defRPr>
      </a:lvl3pPr>
      <a:lvl4pPr algn="l" defTabSz="457178" rtl="0" eaLnBrk="1" fontAlgn="base" hangingPunct="1">
        <a:spcBef>
          <a:spcPct val="0"/>
        </a:spcBef>
        <a:spcAft>
          <a:spcPct val="0"/>
        </a:spcAft>
        <a:defRPr sz="1400">
          <a:solidFill>
            <a:schemeClr val="tx1"/>
          </a:solidFill>
          <a:latin typeface="Arial" charset="0"/>
          <a:ea typeface="Arial" charset="0"/>
          <a:cs typeface="Arial" charset="0"/>
        </a:defRPr>
      </a:lvl4pPr>
      <a:lvl5pPr algn="l" defTabSz="457178" rtl="0" eaLnBrk="1" fontAlgn="base" hangingPunct="1">
        <a:spcBef>
          <a:spcPct val="0"/>
        </a:spcBef>
        <a:spcAft>
          <a:spcPct val="0"/>
        </a:spcAft>
        <a:defRPr sz="1400">
          <a:solidFill>
            <a:schemeClr val="tx1"/>
          </a:solidFill>
          <a:latin typeface="Arial" charset="0"/>
          <a:ea typeface="Arial" charset="0"/>
          <a:cs typeface="Arial" charset="0"/>
        </a:defRPr>
      </a:lvl5pPr>
      <a:lvl6pPr marL="457178" algn="l" defTabSz="457178" rtl="0" eaLnBrk="1" fontAlgn="base" hangingPunct="1">
        <a:spcBef>
          <a:spcPct val="0"/>
        </a:spcBef>
        <a:spcAft>
          <a:spcPct val="0"/>
        </a:spcAft>
        <a:defRPr sz="1400">
          <a:solidFill>
            <a:schemeClr val="tx1"/>
          </a:solidFill>
          <a:latin typeface="Arial" charset="0"/>
          <a:ea typeface="Arial" charset="0"/>
          <a:cs typeface="Arial" charset="0"/>
        </a:defRPr>
      </a:lvl6pPr>
      <a:lvl7pPr marL="914354" algn="l" defTabSz="457178" rtl="0" eaLnBrk="1" fontAlgn="base" hangingPunct="1">
        <a:spcBef>
          <a:spcPct val="0"/>
        </a:spcBef>
        <a:spcAft>
          <a:spcPct val="0"/>
        </a:spcAft>
        <a:defRPr sz="1400">
          <a:solidFill>
            <a:schemeClr val="tx1"/>
          </a:solidFill>
          <a:latin typeface="Arial" charset="0"/>
          <a:ea typeface="Arial" charset="0"/>
          <a:cs typeface="Arial" charset="0"/>
        </a:defRPr>
      </a:lvl7pPr>
      <a:lvl8pPr marL="1371532" algn="l" defTabSz="457178" rtl="0" eaLnBrk="1" fontAlgn="base" hangingPunct="1">
        <a:spcBef>
          <a:spcPct val="0"/>
        </a:spcBef>
        <a:spcAft>
          <a:spcPct val="0"/>
        </a:spcAft>
        <a:defRPr sz="1400">
          <a:solidFill>
            <a:schemeClr val="tx1"/>
          </a:solidFill>
          <a:latin typeface="Arial" charset="0"/>
          <a:ea typeface="Arial" charset="0"/>
          <a:cs typeface="Arial" charset="0"/>
        </a:defRPr>
      </a:lvl8pPr>
      <a:lvl9pPr marL="1828709" algn="l" defTabSz="457178" rtl="0" eaLnBrk="1" fontAlgn="base" hangingPunct="1">
        <a:spcBef>
          <a:spcPct val="0"/>
        </a:spcBef>
        <a:spcAft>
          <a:spcPct val="0"/>
        </a:spcAft>
        <a:defRPr sz="1400">
          <a:solidFill>
            <a:schemeClr val="tx1"/>
          </a:solidFill>
          <a:latin typeface="Arial" charset="0"/>
          <a:ea typeface="Arial" charset="0"/>
          <a:cs typeface="Arial" charset="0"/>
        </a:defRPr>
      </a:lvl9pPr>
    </p:titleStyle>
    <p:bodyStyle>
      <a:lvl1pPr marL="342883" indent="-342883" algn="l" defTabSz="457178" rtl="0" eaLnBrk="1" fontAlgn="base" hangingPunct="1">
        <a:lnSpc>
          <a:spcPct val="85000"/>
        </a:lnSpc>
        <a:spcBef>
          <a:spcPts val="1600"/>
        </a:spcBef>
        <a:spcAft>
          <a:spcPts val="1200"/>
        </a:spcAft>
        <a:buFont typeface="Arial" charset="0"/>
        <a:buNone/>
        <a:defRPr sz="1600" b="0" i="0" kern="1200">
          <a:solidFill>
            <a:schemeClr val="tx1"/>
          </a:solidFill>
          <a:latin typeface="BentonSans Light" charset="0"/>
          <a:ea typeface="BentonSans Light" charset="0"/>
          <a:cs typeface="BentonSans Light" charset="0"/>
        </a:defRPr>
      </a:lvl1pPr>
      <a:lvl2pPr marL="0" indent="0" algn="l" defTabSz="457178" rtl="0" eaLnBrk="1" fontAlgn="base" hangingPunct="1">
        <a:lnSpc>
          <a:spcPct val="85000"/>
        </a:lnSpc>
        <a:spcBef>
          <a:spcPct val="20000"/>
        </a:spcBef>
        <a:spcAft>
          <a:spcPts val="1200"/>
        </a:spcAft>
        <a:buFont typeface="Arial" charset="0"/>
        <a:buNone/>
        <a:tabLst/>
        <a:defRPr sz="1600" b="0" i="0" kern="1200">
          <a:solidFill>
            <a:schemeClr val="accent2">
              <a:lumMod val="75000"/>
            </a:schemeClr>
          </a:solidFill>
          <a:latin typeface="BentonSans Light" charset="0"/>
          <a:ea typeface="BentonSans Light" charset="0"/>
          <a:cs typeface="BentonSans Light" charset="0"/>
        </a:defRPr>
      </a:lvl2pPr>
      <a:lvl3pPr marL="744502" indent="-288911" algn="l" defTabSz="457178" rtl="0" eaLnBrk="1" fontAlgn="base" hangingPunct="1">
        <a:lnSpc>
          <a:spcPct val="85000"/>
        </a:lnSpc>
        <a:spcBef>
          <a:spcPct val="20000"/>
        </a:spcBef>
        <a:spcAft>
          <a:spcPct val="0"/>
        </a:spcAft>
        <a:buFont typeface="Arial" pitchFamily="34" charset="0"/>
        <a:buChar char="–"/>
        <a:defRPr sz="1600" b="0" i="0" kern="1200">
          <a:solidFill>
            <a:schemeClr val="accent2">
              <a:lumMod val="75000"/>
            </a:schemeClr>
          </a:solidFill>
          <a:latin typeface="BentonSans Light" charset="0"/>
          <a:ea typeface="BentonSans Light" charset="0"/>
          <a:cs typeface="BentonSans Light" charset="0"/>
        </a:defRPr>
      </a:lvl3pPr>
      <a:lvl4pPr marL="1149293" indent="-228588" algn="l" defTabSz="457178" rtl="0" eaLnBrk="1" fontAlgn="base" hangingPunct="1">
        <a:lnSpc>
          <a:spcPct val="85000"/>
        </a:lnSpc>
        <a:spcBef>
          <a:spcPct val="20000"/>
        </a:spcBef>
        <a:spcAft>
          <a:spcPct val="0"/>
        </a:spcAft>
        <a:buFont typeface="Arial"/>
        <a:buChar char="•"/>
        <a:defRPr sz="1600" b="0" i="0" kern="1200">
          <a:solidFill>
            <a:schemeClr val="accent2">
              <a:lumMod val="75000"/>
            </a:schemeClr>
          </a:solidFill>
          <a:latin typeface="BentonSans Light" charset="0"/>
          <a:ea typeface="BentonSans Light" charset="0"/>
          <a:cs typeface="BentonSans Light" charset="0"/>
        </a:defRPr>
      </a:lvl4pPr>
      <a:lvl5pPr marL="1596945" indent="-225414" algn="l" defTabSz="457178" rtl="0" eaLnBrk="1" fontAlgn="base" hangingPunct="1">
        <a:lnSpc>
          <a:spcPct val="85000"/>
        </a:lnSpc>
        <a:spcBef>
          <a:spcPct val="20000"/>
        </a:spcBef>
        <a:spcAft>
          <a:spcPct val="0"/>
        </a:spcAft>
        <a:buFont typeface="Arial"/>
        <a:buChar char="−"/>
        <a:defRPr sz="1600" b="0" i="0" kern="1200">
          <a:solidFill>
            <a:schemeClr val="accent2">
              <a:lumMod val="75000"/>
            </a:schemeClr>
          </a:solidFill>
          <a:latin typeface="BentonSans Light" charset="0"/>
          <a:ea typeface="BentonSans Light" charset="0"/>
          <a:cs typeface="BentonSans Light" charset="0"/>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8"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3"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hyperlink" Target="https://cea.nic.in/?lang=en"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hyperlink" Target="https://mospi.gov.in/publication/energy-statistics-india-2023" TargetMode="External"/><Relationship Id="rId4" Type="http://schemas.openxmlformats.org/officeDocument/2006/relationships/chart" Target="../charts/chart2.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hyperlink" Target="https://mospi.gov.in/publication/energy-statistics-india-2023" TargetMode="External"/><Relationship Id="rId5" Type="http://schemas.openxmlformats.org/officeDocument/2006/relationships/chart" Target="../charts/chart4.xml"/><Relationship Id="rId4" Type="http://schemas.openxmlformats.org/officeDocument/2006/relationships/chart" Target="../charts/char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chart" Target="../charts/chart5.xml"/><Relationship Id="rId1" Type="http://schemas.openxmlformats.org/officeDocument/2006/relationships/slideLayout" Target="../slideLayouts/slideLayout5.xml"/><Relationship Id="rId4" Type="http://schemas.openxmlformats.org/officeDocument/2006/relationships/image" Target="../media/image32.wmf"/></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5" Type="http://schemas.openxmlformats.org/officeDocument/2006/relationships/image" Target="../media/image4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en.wikipedia.org/wiki/Flag_of_Spai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chart" Target="../charts/char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7FD56-C23A-4916-9E25-FE73483DAA8B}"/>
              </a:ext>
            </a:extLst>
          </p:cNvPr>
          <p:cNvSpPr>
            <a:spLocks noGrp="1"/>
          </p:cNvSpPr>
          <p:nvPr>
            <p:ph type="title"/>
          </p:nvPr>
        </p:nvSpPr>
        <p:spPr>
          <a:xfrm>
            <a:off x="649981" y="944886"/>
            <a:ext cx="4626445" cy="443648"/>
          </a:xfrm>
        </p:spPr>
        <p:txBody>
          <a:bodyPr/>
          <a:lstStyle/>
          <a:p>
            <a:r>
              <a:rPr lang="en-US" sz="6000" dirty="0"/>
              <a:t>Electricity Consumption in India </a:t>
            </a:r>
          </a:p>
        </p:txBody>
      </p:sp>
      <p:sp>
        <p:nvSpPr>
          <p:cNvPr id="5" name="Title 1">
            <a:extLst>
              <a:ext uri="{FF2B5EF4-FFF2-40B4-BE49-F238E27FC236}">
                <a16:creationId xmlns:a16="http://schemas.microsoft.com/office/drawing/2014/main" id="{9F4DE0D5-03BE-FC7D-5CF7-B1512596E04E}"/>
              </a:ext>
            </a:extLst>
          </p:cNvPr>
          <p:cNvSpPr txBox="1">
            <a:spLocks/>
          </p:cNvSpPr>
          <p:nvPr/>
        </p:nvSpPr>
        <p:spPr bwMode="white">
          <a:xfrm>
            <a:off x="6502606" y="4466655"/>
            <a:ext cx="4398100" cy="577609"/>
          </a:xfrm>
          <a:prstGeom prst="rect">
            <a:avLst/>
          </a:prstGeom>
        </p:spPr>
        <p:txBody>
          <a:bodyPr vert="horz" lIns="0" tIns="0" rIns="0" bIns="0" rtlCol="0" anchor="t">
            <a:noAutofit/>
          </a:bodyPr>
          <a:lstStyle>
            <a:lvl1pPr algn="l" defTabSz="342900" rtl="0" eaLnBrk="1" fontAlgn="base" hangingPunct="1">
              <a:lnSpc>
                <a:spcPct val="82000"/>
              </a:lnSpc>
              <a:spcBef>
                <a:spcPct val="0"/>
              </a:spcBef>
              <a:spcAft>
                <a:spcPct val="0"/>
              </a:spcAft>
              <a:defRPr sz="2400" b="0" i="0" kern="1200" cap="none" baseline="0">
                <a:solidFill>
                  <a:schemeClr val="tx1"/>
                </a:solidFill>
                <a:latin typeface="Guardian Egyp Regular" panose="02060503050503060803" pitchFamily="18" charset="0"/>
                <a:ea typeface="Guardian Egyp Regular" panose="02060503050503060803" pitchFamily="18" charset="0"/>
                <a:cs typeface="Guardian Egyp Regular" panose="02060503050503060803" pitchFamily="18" charset="0"/>
              </a:defRPr>
            </a:lvl1pPr>
            <a:lvl2pPr algn="l" defTabSz="342900" rtl="0" eaLnBrk="1" fontAlgn="base" hangingPunct="1">
              <a:spcBef>
                <a:spcPct val="0"/>
              </a:spcBef>
              <a:spcAft>
                <a:spcPct val="0"/>
              </a:spcAft>
              <a:defRPr sz="1050">
                <a:solidFill>
                  <a:schemeClr val="tx1"/>
                </a:solidFill>
                <a:latin typeface="Arial" charset="0"/>
                <a:ea typeface="Arial" charset="0"/>
                <a:cs typeface="Arial" charset="0"/>
              </a:defRPr>
            </a:lvl2pPr>
            <a:lvl3pPr algn="l" defTabSz="342900" rtl="0" eaLnBrk="1" fontAlgn="base" hangingPunct="1">
              <a:spcBef>
                <a:spcPct val="0"/>
              </a:spcBef>
              <a:spcAft>
                <a:spcPct val="0"/>
              </a:spcAft>
              <a:defRPr sz="1050">
                <a:solidFill>
                  <a:schemeClr val="tx1"/>
                </a:solidFill>
                <a:latin typeface="Arial" charset="0"/>
                <a:ea typeface="Arial" charset="0"/>
                <a:cs typeface="Arial" charset="0"/>
              </a:defRPr>
            </a:lvl3pPr>
            <a:lvl4pPr algn="l" defTabSz="342900" rtl="0" eaLnBrk="1" fontAlgn="base" hangingPunct="1">
              <a:spcBef>
                <a:spcPct val="0"/>
              </a:spcBef>
              <a:spcAft>
                <a:spcPct val="0"/>
              </a:spcAft>
              <a:defRPr sz="1050">
                <a:solidFill>
                  <a:schemeClr val="tx1"/>
                </a:solidFill>
                <a:latin typeface="Arial" charset="0"/>
                <a:ea typeface="Arial" charset="0"/>
                <a:cs typeface="Arial" charset="0"/>
              </a:defRPr>
            </a:lvl4pPr>
            <a:lvl5pPr algn="l" defTabSz="342900" rtl="0" eaLnBrk="1" fontAlgn="base" hangingPunct="1">
              <a:spcBef>
                <a:spcPct val="0"/>
              </a:spcBef>
              <a:spcAft>
                <a:spcPct val="0"/>
              </a:spcAft>
              <a:defRPr sz="1050">
                <a:solidFill>
                  <a:schemeClr val="tx1"/>
                </a:solidFill>
                <a:latin typeface="Arial" charset="0"/>
                <a:ea typeface="Arial" charset="0"/>
                <a:cs typeface="Arial" charset="0"/>
              </a:defRPr>
            </a:lvl5pPr>
            <a:lvl6pPr marL="342900" algn="l" defTabSz="342900" rtl="0" eaLnBrk="1" fontAlgn="base" hangingPunct="1">
              <a:spcBef>
                <a:spcPct val="0"/>
              </a:spcBef>
              <a:spcAft>
                <a:spcPct val="0"/>
              </a:spcAft>
              <a:defRPr sz="1050">
                <a:solidFill>
                  <a:schemeClr val="tx1"/>
                </a:solidFill>
                <a:latin typeface="Arial" charset="0"/>
                <a:ea typeface="Arial" charset="0"/>
                <a:cs typeface="Arial" charset="0"/>
              </a:defRPr>
            </a:lvl6pPr>
            <a:lvl7pPr marL="685800" algn="l" defTabSz="342900" rtl="0" eaLnBrk="1" fontAlgn="base" hangingPunct="1">
              <a:spcBef>
                <a:spcPct val="0"/>
              </a:spcBef>
              <a:spcAft>
                <a:spcPct val="0"/>
              </a:spcAft>
              <a:defRPr sz="1050">
                <a:solidFill>
                  <a:schemeClr val="tx1"/>
                </a:solidFill>
                <a:latin typeface="Arial" charset="0"/>
                <a:ea typeface="Arial" charset="0"/>
                <a:cs typeface="Arial" charset="0"/>
              </a:defRPr>
            </a:lvl7pPr>
            <a:lvl8pPr marL="1028700" algn="l" defTabSz="342900" rtl="0" eaLnBrk="1" fontAlgn="base" hangingPunct="1">
              <a:spcBef>
                <a:spcPct val="0"/>
              </a:spcBef>
              <a:spcAft>
                <a:spcPct val="0"/>
              </a:spcAft>
              <a:defRPr sz="1050">
                <a:solidFill>
                  <a:schemeClr val="tx1"/>
                </a:solidFill>
                <a:latin typeface="Arial" charset="0"/>
                <a:ea typeface="Arial" charset="0"/>
                <a:cs typeface="Arial" charset="0"/>
              </a:defRPr>
            </a:lvl8pPr>
            <a:lvl9pPr marL="1371600" algn="l" defTabSz="342900" rtl="0" eaLnBrk="1" fontAlgn="base" hangingPunct="1">
              <a:spcBef>
                <a:spcPct val="0"/>
              </a:spcBef>
              <a:spcAft>
                <a:spcPct val="0"/>
              </a:spcAft>
              <a:defRPr sz="1050">
                <a:solidFill>
                  <a:schemeClr val="tx1"/>
                </a:solidFill>
                <a:latin typeface="Arial" charset="0"/>
                <a:ea typeface="Arial" charset="0"/>
                <a:cs typeface="Arial" charset="0"/>
              </a:defRPr>
            </a:lvl9pPr>
          </a:lstStyle>
          <a:p>
            <a:pPr>
              <a:lnSpc>
                <a:spcPct val="100000"/>
              </a:lnSpc>
              <a:spcBef>
                <a:spcPts val="600"/>
              </a:spcBef>
              <a:spcAft>
                <a:spcPts val="600"/>
              </a:spcAft>
            </a:pPr>
            <a:r>
              <a:rPr lang="en-US" sz="2000" dirty="0">
                <a:solidFill>
                  <a:schemeClr val="accent1"/>
                </a:solidFill>
              </a:rPr>
              <a:t>WATTSUP Group</a:t>
            </a:r>
            <a:endParaRPr lang="en-US" dirty="0">
              <a:solidFill>
                <a:schemeClr val="accent1"/>
              </a:solidFill>
            </a:endParaRPr>
          </a:p>
        </p:txBody>
      </p:sp>
      <p:sp>
        <p:nvSpPr>
          <p:cNvPr id="6" name="Rectangle 5">
            <a:extLst>
              <a:ext uri="{FF2B5EF4-FFF2-40B4-BE49-F238E27FC236}">
                <a16:creationId xmlns:a16="http://schemas.microsoft.com/office/drawing/2014/main" id="{9EAD66F4-CF1D-7C25-F948-8B1791F1215B}"/>
              </a:ext>
            </a:extLst>
          </p:cNvPr>
          <p:cNvSpPr/>
          <p:nvPr/>
        </p:nvSpPr>
        <p:spPr>
          <a:xfrm>
            <a:off x="0" y="325120"/>
            <a:ext cx="9143999" cy="67056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0FEB097A-D90E-F9CE-8E17-892E07C3ECCB}"/>
              </a:ext>
            </a:extLst>
          </p:cNvPr>
          <p:cNvSpPr>
            <a:spLocks noGrp="1"/>
          </p:cNvSpPr>
          <p:nvPr>
            <p:ph type="body" sz="quarter" idx="11"/>
          </p:nvPr>
        </p:nvSpPr>
        <p:spPr>
          <a:xfrm>
            <a:off x="6574406" y="4876965"/>
            <a:ext cx="2127250" cy="167300"/>
          </a:xfrm>
        </p:spPr>
        <p:txBody>
          <a:bodyPr/>
          <a:lstStyle/>
          <a:p>
            <a:r>
              <a:rPr lang="en-US" sz="1050" dirty="0"/>
              <a:t>November 2023</a:t>
            </a:r>
          </a:p>
        </p:txBody>
      </p:sp>
      <p:pic>
        <p:nvPicPr>
          <p:cNvPr id="1026" name="Picture 2" descr="Map of Indian Electricity Grid - India - National Energy Grids - Library -  GENI - Global Energy Network Institute">
            <a:extLst>
              <a:ext uri="{FF2B5EF4-FFF2-40B4-BE49-F238E27FC236}">
                <a16:creationId xmlns:a16="http://schemas.microsoft.com/office/drawing/2014/main" id="{B3D2DACE-6A97-748E-693D-5BDF01E467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0808" y="547243"/>
            <a:ext cx="2830848" cy="3601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928039"/>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E53C7-8ACC-7F99-03D8-3A2B66504E67}"/>
              </a:ext>
            </a:extLst>
          </p:cNvPr>
          <p:cNvSpPr>
            <a:spLocks noGrp="1"/>
          </p:cNvSpPr>
          <p:nvPr>
            <p:ph type="title"/>
          </p:nvPr>
        </p:nvSpPr>
        <p:spPr/>
        <p:txBody>
          <a:bodyPr/>
          <a:lstStyle/>
          <a:p>
            <a:r>
              <a:rPr lang="en-US" dirty="0"/>
              <a:t>TIME SERIES ANALYSIS</a:t>
            </a:r>
          </a:p>
        </p:txBody>
      </p:sp>
    </p:spTree>
    <p:extLst>
      <p:ext uri="{BB962C8B-B14F-4D97-AF65-F5344CB8AC3E}">
        <p14:creationId xmlns:p14="http://schemas.microsoft.com/office/powerpoint/2010/main" val="3900289189"/>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D6E72-4578-46C2-BD19-1BA4B8CB5090}"/>
              </a:ext>
            </a:extLst>
          </p:cNvPr>
          <p:cNvSpPr>
            <a:spLocks noGrp="1"/>
          </p:cNvSpPr>
          <p:nvPr>
            <p:ph type="title"/>
          </p:nvPr>
        </p:nvSpPr>
        <p:spPr/>
        <p:txBody>
          <a:bodyPr/>
          <a:lstStyle/>
          <a:p>
            <a:r>
              <a:rPr lang="en-US" dirty="0"/>
              <a:t>Data Review</a:t>
            </a:r>
          </a:p>
        </p:txBody>
      </p:sp>
      <p:sp>
        <p:nvSpPr>
          <p:cNvPr id="3" name="Slide Number Placeholder 2">
            <a:extLst>
              <a:ext uri="{FF2B5EF4-FFF2-40B4-BE49-F238E27FC236}">
                <a16:creationId xmlns:a16="http://schemas.microsoft.com/office/drawing/2014/main" id="{68901DA3-122D-4868-8574-12253EA66451}"/>
              </a:ext>
            </a:extLst>
          </p:cNvPr>
          <p:cNvSpPr>
            <a:spLocks noGrp="1"/>
          </p:cNvSpPr>
          <p:nvPr>
            <p:ph type="sldNum" sz="quarter" idx="10"/>
          </p:nvPr>
        </p:nvSpPr>
        <p:spPr/>
        <p:txBody>
          <a:bodyPr/>
          <a:lstStyle/>
          <a:p>
            <a:fld id="{A194DF27-3782-4A65-8E57-69C36A893A25}" type="slidenum">
              <a:rPr lang="en-US" smtClean="0"/>
              <a:pPr/>
              <a:t>11</a:t>
            </a:fld>
            <a:endParaRPr lang="en-US"/>
          </a:p>
        </p:txBody>
      </p:sp>
      <p:graphicFrame>
        <p:nvGraphicFramePr>
          <p:cNvPr id="9" name="Table 8">
            <a:extLst>
              <a:ext uri="{FF2B5EF4-FFF2-40B4-BE49-F238E27FC236}">
                <a16:creationId xmlns:a16="http://schemas.microsoft.com/office/drawing/2014/main" id="{0DD91339-A88D-8C45-3D3C-B9CC31535EEA}"/>
              </a:ext>
            </a:extLst>
          </p:cNvPr>
          <p:cNvGraphicFramePr>
            <a:graphicFrameLocks noGrp="1"/>
          </p:cNvGraphicFramePr>
          <p:nvPr>
            <p:extLst>
              <p:ext uri="{D42A27DB-BD31-4B8C-83A1-F6EECF244321}">
                <p14:modId xmlns:p14="http://schemas.microsoft.com/office/powerpoint/2010/main" val="1551598353"/>
              </p:ext>
            </p:extLst>
          </p:nvPr>
        </p:nvGraphicFramePr>
        <p:xfrm>
          <a:off x="1428032" y="1483788"/>
          <a:ext cx="6095999" cy="2441254"/>
        </p:xfrm>
        <a:graphic>
          <a:graphicData uri="http://schemas.openxmlformats.org/drawingml/2006/table">
            <a:tbl>
              <a:tblPr>
                <a:tableStyleId>{1FECB4D8-DB02-4DC6-A0A2-4F2EBAE1DC90}</a:tableStyleId>
              </a:tblPr>
              <a:tblGrid>
                <a:gridCol w="1648454">
                  <a:extLst>
                    <a:ext uri="{9D8B030D-6E8A-4147-A177-3AD203B41FA5}">
                      <a16:colId xmlns:a16="http://schemas.microsoft.com/office/drawing/2014/main" val="913168842"/>
                    </a:ext>
                  </a:extLst>
                </a:gridCol>
                <a:gridCol w="2821947">
                  <a:extLst>
                    <a:ext uri="{9D8B030D-6E8A-4147-A177-3AD203B41FA5}">
                      <a16:colId xmlns:a16="http://schemas.microsoft.com/office/drawing/2014/main" val="3471363566"/>
                    </a:ext>
                  </a:extLst>
                </a:gridCol>
                <a:gridCol w="1625598">
                  <a:extLst>
                    <a:ext uri="{9D8B030D-6E8A-4147-A177-3AD203B41FA5}">
                      <a16:colId xmlns:a16="http://schemas.microsoft.com/office/drawing/2014/main" val="2330416599"/>
                    </a:ext>
                  </a:extLst>
                </a:gridCol>
              </a:tblGrid>
              <a:tr h="449146">
                <a:tc>
                  <a:txBody>
                    <a:bodyPr/>
                    <a:lstStyle/>
                    <a:p>
                      <a:pPr algn="l"/>
                      <a:r>
                        <a:rPr lang="en-US" sz="1200" dirty="0">
                          <a:latin typeface="BentonSans Light" panose="02000503000000020004" pitchFamily="2" charset="0"/>
                        </a:rPr>
                        <a:t>Source</a:t>
                      </a:r>
                    </a:p>
                  </a:txBody>
                  <a:tcPr anchor="ctr">
                    <a:lnR w="6350" cap="flat" cmpd="sng" algn="ctr">
                      <a:solidFill>
                        <a:schemeClr val="bg1">
                          <a:lumMod val="85000"/>
                        </a:schemeClr>
                      </a:solidFill>
                      <a:prstDash val="solid"/>
                      <a:round/>
                      <a:headEnd type="none" w="med" len="med"/>
                      <a:tailEnd type="none" w="med" len="med"/>
                    </a:lnR>
                  </a:tcPr>
                </a:tc>
                <a:tc>
                  <a:txBody>
                    <a:bodyPr/>
                    <a:lstStyle/>
                    <a:p>
                      <a:pPr marL="0" algn="l" defTabSz="342900" rtl="0" eaLnBrk="1" latinLnBrk="0" hangingPunct="1"/>
                      <a:r>
                        <a:rPr lang="en-US" sz="1200" kern="1200" dirty="0">
                          <a:solidFill>
                            <a:schemeClr val="dk1"/>
                          </a:solidFill>
                          <a:latin typeface="BentonSans Light" panose="02000503000000020004" pitchFamily="2" charset="0"/>
                          <a:ea typeface="+mn-ea"/>
                          <a:cs typeface="+mn-cs"/>
                        </a:rPr>
                        <a:t>Niti Ayog Website</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tcPr>
                </a:tc>
                <a:tc>
                  <a:txBody>
                    <a:bodyPr/>
                    <a:lstStyle/>
                    <a:p>
                      <a:pPr algn="l"/>
                      <a:r>
                        <a:rPr lang="en-US" sz="1200" kern="1200" dirty="0">
                          <a:solidFill>
                            <a:schemeClr val="dk1"/>
                          </a:solidFill>
                          <a:latin typeface="BentonSans Light" panose="02000503000000020004" pitchFamily="2" charset="0"/>
                          <a:ea typeface="+mn-ea"/>
                          <a:cs typeface="+mn-cs"/>
                        </a:rPr>
                        <a:t> https://iced.niti.gov.in/</a:t>
                      </a:r>
                    </a:p>
                  </a:txBody>
                  <a:tcPr anchor="ctr">
                    <a:lnL w="635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2502787596"/>
                  </a:ext>
                </a:extLst>
              </a:tr>
              <a:tr h="423102">
                <a:tc>
                  <a:txBody>
                    <a:bodyPr/>
                    <a:lstStyle/>
                    <a:p>
                      <a:pPr algn="l"/>
                      <a:r>
                        <a:rPr lang="en-US" sz="1200" dirty="0">
                          <a:latin typeface="BentonSans Light" panose="02000503000000020004" pitchFamily="2" charset="0"/>
                        </a:rPr>
                        <a:t>Period</a:t>
                      </a:r>
                    </a:p>
                  </a:txBody>
                  <a:tcPr anchor="ctr">
                    <a:lnR w="6350" cap="flat" cmpd="sng" algn="ctr">
                      <a:solidFill>
                        <a:schemeClr val="bg1">
                          <a:lumMod val="85000"/>
                        </a:schemeClr>
                      </a:solidFill>
                      <a:prstDash val="solid"/>
                      <a:round/>
                      <a:headEnd type="none" w="med" len="med"/>
                      <a:tailEnd type="none" w="med" len="med"/>
                    </a:lnR>
                  </a:tcPr>
                </a:tc>
                <a:tc>
                  <a:txBody>
                    <a:bodyPr/>
                    <a:lstStyle/>
                    <a:p>
                      <a:pPr marL="0" algn="l" defTabSz="342900" rtl="0" eaLnBrk="1" latinLnBrk="0" hangingPunct="1"/>
                      <a:r>
                        <a:rPr lang="en-US" sz="1200" kern="1200" dirty="0">
                          <a:solidFill>
                            <a:schemeClr val="dk1"/>
                          </a:solidFill>
                          <a:latin typeface="BentonSans Light" panose="02000503000000020004" pitchFamily="2" charset="0"/>
                          <a:ea typeface="+mn-ea"/>
                          <a:cs typeface="+mn-cs"/>
                        </a:rPr>
                        <a:t>20 Apr 17 to 06 Nov 23</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tcPr>
                </a:tc>
                <a:tc>
                  <a:txBody>
                    <a:bodyPr/>
                    <a:lstStyle/>
                    <a:p>
                      <a:pPr algn="l"/>
                      <a:endParaRPr lang="en-US" sz="1200" kern="1200" dirty="0">
                        <a:solidFill>
                          <a:schemeClr val="dk1"/>
                        </a:solidFill>
                        <a:latin typeface="BentonSans Light" panose="02000503000000020004" pitchFamily="2" charset="0"/>
                        <a:ea typeface="+mn-ea"/>
                        <a:cs typeface="+mn-cs"/>
                      </a:endParaRPr>
                    </a:p>
                  </a:txBody>
                  <a:tcPr anchor="ctr">
                    <a:lnL w="635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3474361740"/>
                  </a:ext>
                </a:extLst>
              </a:tr>
              <a:tr h="390238">
                <a:tc>
                  <a:txBody>
                    <a:bodyPr/>
                    <a:lstStyle/>
                    <a:p>
                      <a:pPr algn="l"/>
                      <a:r>
                        <a:rPr lang="en-US" sz="1200" dirty="0">
                          <a:latin typeface="BentonSans Light" panose="02000503000000020004" pitchFamily="2" charset="0"/>
                        </a:rPr>
                        <a:t>Periodicity</a:t>
                      </a:r>
                    </a:p>
                  </a:txBody>
                  <a:tcPr anchor="ctr">
                    <a:lnR w="6350" cap="flat" cmpd="sng" algn="ctr">
                      <a:solidFill>
                        <a:schemeClr val="bg1">
                          <a:lumMod val="85000"/>
                        </a:schemeClr>
                      </a:solidFill>
                      <a:prstDash val="solid"/>
                      <a:round/>
                      <a:headEnd type="none" w="med" len="med"/>
                      <a:tailEnd type="none" w="med" len="med"/>
                    </a:lnR>
                  </a:tcPr>
                </a:tc>
                <a:tc>
                  <a:txBody>
                    <a:bodyPr/>
                    <a:lstStyle/>
                    <a:p>
                      <a:pPr marL="0" algn="l" defTabSz="342900" rtl="0" eaLnBrk="1" latinLnBrk="0" hangingPunct="1"/>
                      <a:r>
                        <a:rPr lang="en-US" sz="1200" kern="1200" dirty="0">
                          <a:solidFill>
                            <a:schemeClr val="dk1"/>
                          </a:solidFill>
                          <a:latin typeface="BentonSans Light" panose="02000503000000020004" pitchFamily="2" charset="0"/>
                          <a:ea typeface="+mn-ea"/>
                          <a:cs typeface="+mn-cs"/>
                        </a:rPr>
                        <a:t>Daily</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tcPr>
                </a:tc>
                <a:tc>
                  <a:txBody>
                    <a:bodyPr/>
                    <a:lstStyle/>
                    <a:p>
                      <a:pPr algn="l"/>
                      <a:endParaRPr lang="en-US" sz="1200" kern="1200" dirty="0">
                        <a:solidFill>
                          <a:schemeClr val="dk1"/>
                        </a:solidFill>
                        <a:latin typeface="BentonSans Light" panose="02000503000000020004" pitchFamily="2" charset="0"/>
                        <a:ea typeface="+mn-ea"/>
                        <a:cs typeface="+mn-cs"/>
                      </a:endParaRPr>
                    </a:p>
                  </a:txBody>
                  <a:tcPr anchor="ctr">
                    <a:lnL w="635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1945015045"/>
                  </a:ext>
                </a:extLst>
              </a:tr>
              <a:tr h="390238">
                <a:tc>
                  <a:txBody>
                    <a:bodyPr/>
                    <a:lstStyle/>
                    <a:p>
                      <a:pPr algn="l"/>
                      <a:r>
                        <a:rPr lang="en-US" sz="1200" dirty="0">
                          <a:latin typeface="BentonSans Light" panose="02000503000000020004" pitchFamily="2" charset="0"/>
                        </a:rPr>
                        <a:t>Observation in MW</a:t>
                      </a:r>
                    </a:p>
                  </a:txBody>
                  <a:tcPr anchor="ctr">
                    <a:lnR w="6350" cap="flat" cmpd="sng" algn="ctr">
                      <a:solidFill>
                        <a:schemeClr val="bg1">
                          <a:lumMod val="85000"/>
                        </a:schemeClr>
                      </a:solidFill>
                      <a:prstDash val="solid"/>
                      <a:round/>
                      <a:headEnd type="none" w="med" len="med"/>
                      <a:tailEnd type="none" w="med" len="med"/>
                    </a:lnR>
                  </a:tcPr>
                </a:tc>
                <a:tc>
                  <a:txBody>
                    <a:bodyPr/>
                    <a:lstStyle/>
                    <a:p>
                      <a:pPr marL="0" algn="l" defTabSz="342900" rtl="0" eaLnBrk="1" latinLnBrk="0" hangingPunct="1"/>
                      <a:r>
                        <a:rPr lang="en-US" sz="1200" dirty="0">
                          <a:latin typeface="BentonSans Light" panose="02000503000000020004" pitchFamily="2" charset="0"/>
                        </a:rPr>
                        <a:t>Daily Peak Demand</a:t>
                      </a:r>
                      <a:endParaRPr lang="en-US" sz="1200" kern="1200" dirty="0">
                        <a:solidFill>
                          <a:schemeClr val="dk1"/>
                        </a:solidFill>
                        <a:latin typeface="BentonSans Light" panose="02000503000000020004" pitchFamily="2" charset="0"/>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tcPr>
                </a:tc>
                <a:tc>
                  <a:txBody>
                    <a:bodyPr/>
                    <a:lstStyle/>
                    <a:p>
                      <a:pPr algn="l"/>
                      <a:r>
                        <a:rPr lang="en-US" sz="1200" dirty="0">
                          <a:latin typeface="BentonSans Light" panose="02000503000000020004" pitchFamily="2" charset="0"/>
                        </a:rPr>
                        <a:t>in MW</a:t>
                      </a:r>
                      <a:endParaRPr lang="en-US" sz="1200" kern="1200" dirty="0">
                        <a:solidFill>
                          <a:schemeClr val="dk1"/>
                        </a:solidFill>
                        <a:latin typeface="BentonSans Light" panose="02000503000000020004" pitchFamily="2" charset="0"/>
                        <a:ea typeface="+mn-ea"/>
                        <a:cs typeface="+mn-cs"/>
                      </a:endParaRPr>
                    </a:p>
                  </a:txBody>
                  <a:tcPr anchor="ctr">
                    <a:lnL w="635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2712192055"/>
                  </a:ext>
                </a:extLst>
              </a:tr>
              <a:tr h="390238">
                <a:tc>
                  <a:txBody>
                    <a:bodyPr/>
                    <a:lstStyle/>
                    <a:p>
                      <a:pPr algn="l"/>
                      <a:r>
                        <a:rPr lang="en-US" sz="1200" dirty="0">
                          <a:latin typeface="BentonSans Light" panose="02000503000000020004" pitchFamily="2" charset="0"/>
                        </a:rPr>
                        <a:t>No of Observations</a:t>
                      </a:r>
                    </a:p>
                  </a:txBody>
                  <a:tcPr anchor="ctr">
                    <a:lnR w="6350" cap="flat" cmpd="sng" algn="ctr">
                      <a:solidFill>
                        <a:schemeClr val="bg1">
                          <a:lumMod val="85000"/>
                        </a:schemeClr>
                      </a:solidFill>
                      <a:prstDash val="solid"/>
                      <a:round/>
                      <a:headEnd type="none" w="med" len="med"/>
                      <a:tailEnd type="none" w="med" len="med"/>
                    </a:lnR>
                  </a:tcPr>
                </a:tc>
                <a:tc>
                  <a:txBody>
                    <a:bodyPr/>
                    <a:lstStyle/>
                    <a:p>
                      <a:pPr marL="0" algn="l" defTabSz="342900" rtl="0" eaLnBrk="1" latinLnBrk="0" hangingPunct="1"/>
                      <a:r>
                        <a:rPr lang="en-US" sz="1200" kern="1200" dirty="0">
                          <a:solidFill>
                            <a:schemeClr val="dk1"/>
                          </a:solidFill>
                          <a:latin typeface="BentonSans Light" panose="02000503000000020004" pitchFamily="2" charset="0"/>
                          <a:ea typeface="+mn-ea"/>
                          <a:cs typeface="+mn-cs"/>
                        </a:rPr>
                        <a:t>2390</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tcPr>
                </a:tc>
                <a:tc>
                  <a:txBody>
                    <a:bodyPr/>
                    <a:lstStyle/>
                    <a:p>
                      <a:pPr algn="l"/>
                      <a:endParaRPr lang="en-US" sz="1200" kern="1200" dirty="0">
                        <a:solidFill>
                          <a:schemeClr val="dk1"/>
                        </a:solidFill>
                        <a:latin typeface="BentonSans Light" panose="02000503000000020004" pitchFamily="2" charset="0"/>
                        <a:ea typeface="+mn-ea"/>
                        <a:cs typeface="+mn-cs"/>
                      </a:endParaRPr>
                    </a:p>
                  </a:txBody>
                  <a:tcPr anchor="ctr">
                    <a:lnL w="635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1661349028"/>
                  </a:ext>
                </a:extLst>
              </a:tr>
              <a:tr h="390238">
                <a:tc>
                  <a:txBody>
                    <a:bodyPr/>
                    <a:lstStyle/>
                    <a:p>
                      <a:pPr algn="l"/>
                      <a:r>
                        <a:rPr lang="en-US" sz="1200" dirty="0">
                          <a:latin typeface="BentonSans Light" panose="02000503000000020004" pitchFamily="2" charset="0"/>
                        </a:rPr>
                        <a:t>Range</a:t>
                      </a:r>
                    </a:p>
                  </a:txBody>
                  <a:tcPr anchor="ctr">
                    <a:lnR w="6350" cap="flat" cmpd="sng" algn="ctr">
                      <a:solidFill>
                        <a:schemeClr val="bg1">
                          <a:lumMod val="85000"/>
                        </a:schemeClr>
                      </a:solidFill>
                      <a:prstDash val="solid"/>
                      <a:round/>
                      <a:headEnd type="none" w="med" len="med"/>
                      <a:tailEnd type="none" w="med" len="med"/>
                    </a:lnR>
                  </a:tcPr>
                </a:tc>
                <a:tc>
                  <a:txBody>
                    <a:bodyPr/>
                    <a:lstStyle/>
                    <a:p>
                      <a:pPr marL="0" algn="l" defTabSz="342900" rtl="0" eaLnBrk="1" latinLnBrk="0" hangingPunct="1"/>
                      <a:r>
                        <a:rPr lang="en-US" sz="1200" kern="1200" dirty="0">
                          <a:solidFill>
                            <a:schemeClr val="dk1"/>
                          </a:solidFill>
                          <a:latin typeface="BentonSans Light" panose="02000503000000020004" pitchFamily="2" charset="0"/>
                          <a:ea typeface="+mn-ea"/>
                          <a:cs typeface="+mn-cs"/>
                        </a:rPr>
                        <a:t>115232 to 239978</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tcPr>
                </a:tc>
                <a:tc>
                  <a:txBody>
                    <a:bodyPr/>
                    <a:lstStyle/>
                    <a:p>
                      <a:pPr algn="l"/>
                      <a:r>
                        <a:rPr lang="en-US" sz="1200" kern="1200" dirty="0">
                          <a:solidFill>
                            <a:schemeClr val="dk1"/>
                          </a:solidFill>
                          <a:latin typeface="BentonSans Light" panose="02000503000000020004" pitchFamily="2" charset="0"/>
                          <a:ea typeface="+mn-ea"/>
                          <a:cs typeface="+mn-cs"/>
                        </a:rPr>
                        <a:t>in MW</a:t>
                      </a:r>
                    </a:p>
                  </a:txBody>
                  <a:tcPr anchor="ctr">
                    <a:lnL w="635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3697008921"/>
                  </a:ext>
                </a:extLst>
              </a:tr>
            </a:tbl>
          </a:graphicData>
        </a:graphic>
      </p:graphicFrame>
      <p:graphicFrame>
        <p:nvGraphicFramePr>
          <p:cNvPr id="10" name="Table 10">
            <a:extLst>
              <a:ext uri="{FF2B5EF4-FFF2-40B4-BE49-F238E27FC236}">
                <a16:creationId xmlns:a16="http://schemas.microsoft.com/office/drawing/2014/main" id="{BC7F05A9-4632-5F9A-2342-87DF61DB9040}"/>
              </a:ext>
            </a:extLst>
          </p:cNvPr>
          <p:cNvGraphicFramePr>
            <a:graphicFrameLocks noGrp="1"/>
          </p:cNvGraphicFramePr>
          <p:nvPr>
            <p:extLst>
              <p:ext uri="{D42A27DB-BD31-4B8C-83A1-F6EECF244321}">
                <p14:modId xmlns:p14="http://schemas.microsoft.com/office/powerpoint/2010/main" val="3096794839"/>
              </p:ext>
            </p:extLst>
          </p:nvPr>
        </p:nvGraphicFramePr>
        <p:xfrm>
          <a:off x="1428033" y="1072599"/>
          <a:ext cx="6096000" cy="370840"/>
        </p:xfrm>
        <a:graphic>
          <a:graphicData uri="http://schemas.openxmlformats.org/drawingml/2006/table">
            <a:tbl>
              <a:tblPr firstRow="1" bandRow="1">
                <a:tableStyleId>{5C22544A-7EE6-4342-B048-85BDC9FD1C3A}</a:tableStyleId>
              </a:tblPr>
              <a:tblGrid>
                <a:gridCol w="1648453">
                  <a:extLst>
                    <a:ext uri="{9D8B030D-6E8A-4147-A177-3AD203B41FA5}">
                      <a16:colId xmlns:a16="http://schemas.microsoft.com/office/drawing/2014/main" val="3511270546"/>
                    </a:ext>
                  </a:extLst>
                </a:gridCol>
                <a:gridCol w="2815175">
                  <a:extLst>
                    <a:ext uri="{9D8B030D-6E8A-4147-A177-3AD203B41FA5}">
                      <a16:colId xmlns:a16="http://schemas.microsoft.com/office/drawing/2014/main" val="90098265"/>
                    </a:ext>
                  </a:extLst>
                </a:gridCol>
                <a:gridCol w="1632372">
                  <a:extLst>
                    <a:ext uri="{9D8B030D-6E8A-4147-A177-3AD203B41FA5}">
                      <a16:colId xmlns:a16="http://schemas.microsoft.com/office/drawing/2014/main" val="191581272"/>
                    </a:ext>
                  </a:extLst>
                </a:gridCol>
              </a:tblGrid>
              <a:tr h="370840">
                <a:tc>
                  <a:txBody>
                    <a:bodyPr/>
                    <a:lstStyle/>
                    <a:p>
                      <a:r>
                        <a:rPr lang="en-US" dirty="0"/>
                        <a:t>Characteristic</a:t>
                      </a:r>
                    </a:p>
                  </a:txBody>
                  <a:tcPr/>
                </a:tc>
                <a:tc>
                  <a:txBody>
                    <a:bodyPr/>
                    <a:lstStyle/>
                    <a:p>
                      <a:pPr algn="ctr"/>
                      <a:r>
                        <a:rPr lang="en-US" dirty="0"/>
                        <a:t>Description</a:t>
                      </a:r>
                    </a:p>
                  </a:txBody>
                  <a:tcPr/>
                </a:tc>
                <a:tc>
                  <a:txBody>
                    <a:bodyPr/>
                    <a:lstStyle/>
                    <a:p>
                      <a:pPr algn="ctr"/>
                      <a:r>
                        <a:rPr lang="en-US" dirty="0"/>
                        <a:t>Remarks</a:t>
                      </a:r>
                    </a:p>
                  </a:txBody>
                  <a:tcPr/>
                </a:tc>
                <a:extLst>
                  <a:ext uri="{0D108BD9-81ED-4DB2-BD59-A6C34878D82A}">
                    <a16:rowId xmlns:a16="http://schemas.microsoft.com/office/drawing/2014/main" val="4060258954"/>
                  </a:ext>
                </a:extLst>
              </a:tr>
            </a:tbl>
          </a:graphicData>
        </a:graphic>
      </p:graphicFrame>
    </p:spTree>
    <p:extLst>
      <p:ext uri="{BB962C8B-B14F-4D97-AF65-F5344CB8AC3E}">
        <p14:creationId xmlns:p14="http://schemas.microsoft.com/office/powerpoint/2010/main" val="452983301"/>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D6E72-4578-46C2-BD19-1BA4B8CB5090}"/>
              </a:ext>
            </a:extLst>
          </p:cNvPr>
          <p:cNvSpPr>
            <a:spLocks noGrp="1"/>
          </p:cNvSpPr>
          <p:nvPr>
            <p:ph type="title"/>
          </p:nvPr>
        </p:nvSpPr>
        <p:spPr/>
        <p:txBody>
          <a:bodyPr/>
          <a:lstStyle/>
          <a:p>
            <a:r>
              <a:rPr lang="en-US" dirty="0"/>
              <a:t>Plot of The Data</a:t>
            </a:r>
          </a:p>
        </p:txBody>
      </p:sp>
      <p:sp>
        <p:nvSpPr>
          <p:cNvPr id="3" name="Slide Number Placeholder 2">
            <a:extLst>
              <a:ext uri="{FF2B5EF4-FFF2-40B4-BE49-F238E27FC236}">
                <a16:creationId xmlns:a16="http://schemas.microsoft.com/office/drawing/2014/main" id="{68901DA3-122D-4868-8574-12253EA66451}"/>
              </a:ext>
            </a:extLst>
          </p:cNvPr>
          <p:cNvSpPr>
            <a:spLocks noGrp="1"/>
          </p:cNvSpPr>
          <p:nvPr>
            <p:ph type="sldNum" sz="quarter" idx="10"/>
          </p:nvPr>
        </p:nvSpPr>
        <p:spPr/>
        <p:txBody>
          <a:bodyPr/>
          <a:lstStyle/>
          <a:p>
            <a:fld id="{A194DF27-3782-4A65-8E57-69C36A893A25}" type="slidenum">
              <a:rPr lang="en-US" smtClean="0"/>
              <a:pPr/>
              <a:t>12</a:t>
            </a:fld>
            <a:endParaRPr lang="en-US"/>
          </a:p>
        </p:txBody>
      </p:sp>
      <p:pic>
        <p:nvPicPr>
          <p:cNvPr id="5" name="Picture 4">
            <a:extLst>
              <a:ext uri="{FF2B5EF4-FFF2-40B4-BE49-F238E27FC236}">
                <a16:creationId xmlns:a16="http://schemas.microsoft.com/office/drawing/2014/main" id="{AA1E0FD7-FC22-F165-1138-E9D064392F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36290" y="784046"/>
            <a:ext cx="5822535" cy="3963366"/>
          </a:xfrm>
          <a:prstGeom prst="rect">
            <a:avLst/>
          </a:prstGeom>
        </p:spPr>
      </p:pic>
      <p:sp>
        <p:nvSpPr>
          <p:cNvPr id="6" name="Rectangle 5">
            <a:extLst>
              <a:ext uri="{FF2B5EF4-FFF2-40B4-BE49-F238E27FC236}">
                <a16:creationId xmlns:a16="http://schemas.microsoft.com/office/drawing/2014/main" id="{65C18AA4-FD7C-595F-9C67-BD6083323B4E}"/>
              </a:ext>
            </a:extLst>
          </p:cNvPr>
          <p:cNvSpPr/>
          <p:nvPr/>
        </p:nvSpPr>
        <p:spPr>
          <a:xfrm>
            <a:off x="5448948" y="4706708"/>
            <a:ext cx="2968659" cy="1536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accent6">
                    <a:lumMod val="75000"/>
                  </a:schemeClr>
                </a:solidFill>
                <a:effectLst/>
                <a:latin typeface="Arial" panose="020B0604020202020204" pitchFamily="34" charset="0"/>
              </a:rPr>
              <a:t>Data Source: </a:t>
            </a:r>
            <a:r>
              <a:rPr lang="en-US" sz="1400" i="1" dirty="0">
                <a:solidFill>
                  <a:schemeClr val="accent6">
                    <a:lumMod val="75000"/>
                  </a:schemeClr>
                </a:solidFill>
                <a:effectLst/>
                <a:latin typeface="Arial" panose="020B0604020202020204" pitchFamily="34" charset="0"/>
              </a:rPr>
              <a:t>https//iced.niti.gov.in/</a:t>
            </a:r>
            <a:endParaRPr lang="en-US" sz="1400" i="1" dirty="0">
              <a:solidFill>
                <a:schemeClr val="accent6">
                  <a:lumMod val="75000"/>
                </a:schemeClr>
              </a:solidFill>
            </a:endParaRPr>
          </a:p>
        </p:txBody>
      </p:sp>
    </p:spTree>
    <p:extLst>
      <p:ext uri="{BB962C8B-B14F-4D97-AF65-F5344CB8AC3E}">
        <p14:creationId xmlns:p14="http://schemas.microsoft.com/office/powerpoint/2010/main" val="4175676647"/>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D6E72-4578-46C2-BD19-1BA4B8CB5090}"/>
              </a:ext>
            </a:extLst>
          </p:cNvPr>
          <p:cNvSpPr>
            <a:spLocks noGrp="1"/>
          </p:cNvSpPr>
          <p:nvPr>
            <p:ph type="title"/>
          </p:nvPr>
        </p:nvSpPr>
        <p:spPr/>
        <p:txBody>
          <a:bodyPr/>
          <a:lstStyle/>
          <a:p>
            <a:r>
              <a:rPr lang="en-US" dirty="0"/>
              <a:t>Plot of The Data</a:t>
            </a:r>
          </a:p>
        </p:txBody>
      </p:sp>
      <p:sp>
        <p:nvSpPr>
          <p:cNvPr id="3" name="Slide Number Placeholder 2">
            <a:extLst>
              <a:ext uri="{FF2B5EF4-FFF2-40B4-BE49-F238E27FC236}">
                <a16:creationId xmlns:a16="http://schemas.microsoft.com/office/drawing/2014/main" id="{68901DA3-122D-4868-8574-12253EA66451}"/>
              </a:ext>
            </a:extLst>
          </p:cNvPr>
          <p:cNvSpPr>
            <a:spLocks noGrp="1"/>
          </p:cNvSpPr>
          <p:nvPr>
            <p:ph type="sldNum" sz="quarter" idx="10"/>
          </p:nvPr>
        </p:nvSpPr>
        <p:spPr/>
        <p:txBody>
          <a:bodyPr/>
          <a:lstStyle/>
          <a:p>
            <a:fld id="{A194DF27-3782-4A65-8E57-69C36A893A25}" type="slidenum">
              <a:rPr lang="en-US" smtClean="0"/>
              <a:pPr/>
              <a:t>13</a:t>
            </a:fld>
            <a:endParaRPr lang="en-US"/>
          </a:p>
        </p:txBody>
      </p:sp>
      <p:sp>
        <p:nvSpPr>
          <p:cNvPr id="6" name="Rectangle 5">
            <a:extLst>
              <a:ext uri="{FF2B5EF4-FFF2-40B4-BE49-F238E27FC236}">
                <a16:creationId xmlns:a16="http://schemas.microsoft.com/office/drawing/2014/main" id="{65C18AA4-FD7C-595F-9C67-BD6083323B4E}"/>
              </a:ext>
            </a:extLst>
          </p:cNvPr>
          <p:cNvSpPr/>
          <p:nvPr/>
        </p:nvSpPr>
        <p:spPr>
          <a:xfrm>
            <a:off x="5448948" y="4706708"/>
            <a:ext cx="2968659" cy="1536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accent6">
                    <a:lumMod val="75000"/>
                  </a:schemeClr>
                </a:solidFill>
                <a:effectLst/>
                <a:latin typeface="Arial" panose="020B0604020202020204" pitchFamily="34" charset="0"/>
              </a:rPr>
              <a:t>Data Source: </a:t>
            </a:r>
            <a:r>
              <a:rPr lang="en-US" sz="1400" i="1" dirty="0">
                <a:solidFill>
                  <a:schemeClr val="accent6">
                    <a:lumMod val="75000"/>
                  </a:schemeClr>
                </a:solidFill>
                <a:effectLst/>
                <a:latin typeface="Arial" panose="020B0604020202020204" pitchFamily="34" charset="0"/>
              </a:rPr>
              <a:t>https//iced.niti.gov.in/</a:t>
            </a:r>
            <a:endParaRPr lang="en-US" sz="1400" i="1" dirty="0">
              <a:solidFill>
                <a:schemeClr val="accent6">
                  <a:lumMod val="75000"/>
                </a:schemeClr>
              </a:solidFill>
            </a:endParaRPr>
          </a:p>
        </p:txBody>
      </p:sp>
      <p:grpSp>
        <p:nvGrpSpPr>
          <p:cNvPr id="13" name="Group 12">
            <a:extLst>
              <a:ext uri="{FF2B5EF4-FFF2-40B4-BE49-F238E27FC236}">
                <a16:creationId xmlns:a16="http://schemas.microsoft.com/office/drawing/2014/main" id="{9ADCC6A1-AB2C-C859-A667-F251BC7BD073}"/>
              </a:ext>
            </a:extLst>
          </p:cNvPr>
          <p:cNvGrpSpPr/>
          <p:nvPr/>
        </p:nvGrpSpPr>
        <p:grpSpPr>
          <a:xfrm>
            <a:off x="1236290" y="784046"/>
            <a:ext cx="5822535" cy="3963365"/>
            <a:chOff x="1236290" y="784046"/>
            <a:chExt cx="5822535" cy="3963365"/>
          </a:xfrm>
        </p:grpSpPr>
        <p:pic>
          <p:nvPicPr>
            <p:cNvPr id="5" name="Picture 4">
              <a:extLst>
                <a:ext uri="{FF2B5EF4-FFF2-40B4-BE49-F238E27FC236}">
                  <a16:creationId xmlns:a16="http://schemas.microsoft.com/office/drawing/2014/main" id="{AA1E0FD7-FC22-F165-1138-E9D064392F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36290" y="784046"/>
              <a:ext cx="5822535" cy="3963365"/>
            </a:xfrm>
            <a:prstGeom prst="rect">
              <a:avLst/>
            </a:prstGeom>
          </p:spPr>
        </p:pic>
        <p:cxnSp>
          <p:nvCxnSpPr>
            <p:cNvPr id="7" name="Straight Connector 6">
              <a:extLst>
                <a:ext uri="{FF2B5EF4-FFF2-40B4-BE49-F238E27FC236}">
                  <a16:creationId xmlns:a16="http://schemas.microsoft.com/office/drawing/2014/main" id="{26898422-B46B-8EEE-9668-5A93F8F788CF}"/>
                </a:ext>
              </a:extLst>
            </p:cNvPr>
            <p:cNvCxnSpPr>
              <a:cxnSpLocks/>
            </p:cNvCxnSpPr>
            <p:nvPr/>
          </p:nvCxnSpPr>
          <p:spPr>
            <a:xfrm flipV="1">
              <a:off x="2435551" y="2897024"/>
              <a:ext cx="1555335" cy="666572"/>
            </a:xfrm>
            <a:prstGeom prst="line">
              <a:avLst/>
            </a:prstGeom>
            <a:ln>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8E7290A-F7CB-1506-7136-F841781EB22A}"/>
                </a:ext>
              </a:extLst>
            </p:cNvPr>
            <p:cNvCxnSpPr>
              <a:cxnSpLocks/>
            </p:cNvCxnSpPr>
            <p:nvPr/>
          </p:nvCxnSpPr>
          <p:spPr>
            <a:xfrm flipV="1">
              <a:off x="4403298" y="2068082"/>
              <a:ext cx="2329209" cy="1192138"/>
            </a:xfrm>
            <a:prstGeom prst="line">
              <a:avLst/>
            </a:prstGeom>
            <a:ln>
              <a:solidFill>
                <a:srgbClr val="FFC0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58768316"/>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D6E72-4578-46C2-BD19-1BA4B8CB5090}"/>
              </a:ext>
            </a:extLst>
          </p:cNvPr>
          <p:cNvSpPr>
            <a:spLocks noGrp="1"/>
          </p:cNvSpPr>
          <p:nvPr>
            <p:ph type="title"/>
          </p:nvPr>
        </p:nvSpPr>
        <p:spPr/>
        <p:txBody>
          <a:bodyPr/>
          <a:lstStyle/>
          <a:p>
            <a:r>
              <a:rPr lang="en-US" dirty="0"/>
              <a:t>Time series-Decomposed (Yearly Seasonality)</a:t>
            </a:r>
          </a:p>
        </p:txBody>
      </p:sp>
      <p:sp>
        <p:nvSpPr>
          <p:cNvPr id="3" name="Slide Number Placeholder 2">
            <a:extLst>
              <a:ext uri="{FF2B5EF4-FFF2-40B4-BE49-F238E27FC236}">
                <a16:creationId xmlns:a16="http://schemas.microsoft.com/office/drawing/2014/main" id="{68901DA3-122D-4868-8574-12253EA66451}"/>
              </a:ext>
            </a:extLst>
          </p:cNvPr>
          <p:cNvSpPr>
            <a:spLocks noGrp="1"/>
          </p:cNvSpPr>
          <p:nvPr>
            <p:ph type="sldNum" sz="quarter" idx="10"/>
          </p:nvPr>
        </p:nvSpPr>
        <p:spPr/>
        <p:txBody>
          <a:bodyPr/>
          <a:lstStyle/>
          <a:p>
            <a:fld id="{A194DF27-3782-4A65-8E57-69C36A893A25}" type="slidenum">
              <a:rPr lang="en-US" smtClean="0"/>
              <a:pPr/>
              <a:t>14</a:t>
            </a:fld>
            <a:endParaRPr lang="en-US"/>
          </a:p>
        </p:txBody>
      </p:sp>
      <p:pic>
        <p:nvPicPr>
          <p:cNvPr id="5" name="Picture 4">
            <a:extLst>
              <a:ext uri="{FF2B5EF4-FFF2-40B4-BE49-F238E27FC236}">
                <a16:creationId xmlns:a16="http://schemas.microsoft.com/office/drawing/2014/main" id="{AA1E0FD7-FC22-F165-1138-E9D064392F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36290" y="922946"/>
            <a:ext cx="6008380" cy="3574986"/>
          </a:xfrm>
          <a:prstGeom prst="rect">
            <a:avLst/>
          </a:prstGeom>
        </p:spPr>
      </p:pic>
      <p:sp>
        <p:nvSpPr>
          <p:cNvPr id="6" name="Rectangle 5">
            <a:extLst>
              <a:ext uri="{FF2B5EF4-FFF2-40B4-BE49-F238E27FC236}">
                <a16:creationId xmlns:a16="http://schemas.microsoft.com/office/drawing/2014/main" id="{65C18AA4-FD7C-595F-9C67-BD6083323B4E}"/>
              </a:ext>
            </a:extLst>
          </p:cNvPr>
          <p:cNvSpPr/>
          <p:nvPr/>
        </p:nvSpPr>
        <p:spPr>
          <a:xfrm>
            <a:off x="5448948" y="4706708"/>
            <a:ext cx="2968659" cy="1536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accent6">
                    <a:lumMod val="75000"/>
                  </a:schemeClr>
                </a:solidFill>
                <a:effectLst/>
                <a:latin typeface="Arial" panose="020B0604020202020204" pitchFamily="34" charset="0"/>
              </a:rPr>
              <a:t>Data Source: </a:t>
            </a:r>
            <a:r>
              <a:rPr lang="en-US" sz="1400" i="1" dirty="0">
                <a:solidFill>
                  <a:schemeClr val="accent6">
                    <a:lumMod val="75000"/>
                  </a:schemeClr>
                </a:solidFill>
                <a:effectLst/>
                <a:latin typeface="Arial" panose="020B0604020202020204" pitchFamily="34" charset="0"/>
              </a:rPr>
              <a:t>https//iced.niti.gov.in/</a:t>
            </a:r>
            <a:endParaRPr lang="en-US" sz="1400" i="1" dirty="0">
              <a:solidFill>
                <a:schemeClr val="accent6">
                  <a:lumMod val="75000"/>
                </a:schemeClr>
              </a:solidFill>
            </a:endParaRPr>
          </a:p>
        </p:txBody>
      </p:sp>
    </p:spTree>
    <p:extLst>
      <p:ext uri="{BB962C8B-B14F-4D97-AF65-F5344CB8AC3E}">
        <p14:creationId xmlns:p14="http://schemas.microsoft.com/office/powerpoint/2010/main" val="1878339044"/>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D6E72-4578-46C2-BD19-1BA4B8CB5090}"/>
              </a:ext>
            </a:extLst>
          </p:cNvPr>
          <p:cNvSpPr>
            <a:spLocks noGrp="1"/>
          </p:cNvSpPr>
          <p:nvPr>
            <p:ph type="title"/>
          </p:nvPr>
        </p:nvSpPr>
        <p:spPr>
          <a:xfrm>
            <a:off x="457200" y="89109"/>
            <a:ext cx="8229600" cy="747596"/>
          </a:xfrm>
        </p:spPr>
        <p:txBody>
          <a:bodyPr/>
          <a:lstStyle/>
          <a:p>
            <a:r>
              <a:rPr lang="en-US" dirty="0"/>
              <a:t>Train/Test- Linear Trend with Yearly Seasonality</a:t>
            </a:r>
            <a:br>
              <a:rPr lang="en-US" dirty="0"/>
            </a:br>
            <a:r>
              <a:rPr lang="en-US" dirty="0"/>
              <a:t>(Ordinary Least Square)</a:t>
            </a:r>
          </a:p>
        </p:txBody>
      </p:sp>
      <p:sp>
        <p:nvSpPr>
          <p:cNvPr id="3" name="Slide Number Placeholder 2">
            <a:extLst>
              <a:ext uri="{FF2B5EF4-FFF2-40B4-BE49-F238E27FC236}">
                <a16:creationId xmlns:a16="http://schemas.microsoft.com/office/drawing/2014/main" id="{68901DA3-122D-4868-8574-12253EA66451}"/>
              </a:ext>
            </a:extLst>
          </p:cNvPr>
          <p:cNvSpPr>
            <a:spLocks noGrp="1"/>
          </p:cNvSpPr>
          <p:nvPr>
            <p:ph type="sldNum" sz="quarter" idx="10"/>
          </p:nvPr>
        </p:nvSpPr>
        <p:spPr/>
        <p:txBody>
          <a:bodyPr/>
          <a:lstStyle/>
          <a:p>
            <a:fld id="{A194DF27-3782-4A65-8E57-69C36A893A25}" type="slidenum">
              <a:rPr lang="en-US" smtClean="0"/>
              <a:pPr/>
              <a:t>15</a:t>
            </a:fld>
            <a:endParaRPr lang="en-US"/>
          </a:p>
        </p:txBody>
      </p:sp>
      <p:pic>
        <p:nvPicPr>
          <p:cNvPr id="5" name="Picture 4">
            <a:extLst>
              <a:ext uri="{FF2B5EF4-FFF2-40B4-BE49-F238E27FC236}">
                <a16:creationId xmlns:a16="http://schemas.microsoft.com/office/drawing/2014/main" id="{AA1E0FD7-FC22-F165-1138-E9D064392F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48169" y="836705"/>
            <a:ext cx="6008379" cy="3574985"/>
          </a:xfrm>
          <a:prstGeom prst="rect">
            <a:avLst/>
          </a:prstGeom>
        </p:spPr>
      </p:pic>
      <p:sp>
        <p:nvSpPr>
          <p:cNvPr id="6" name="Rectangle 5">
            <a:extLst>
              <a:ext uri="{FF2B5EF4-FFF2-40B4-BE49-F238E27FC236}">
                <a16:creationId xmlns:a16="http://schemas.microsoft.com/office/drawing/2014/main" id="{65C18AA4-FD7C-595F-9C67-BD6083323B4E}"/>
              </a:ext>
            </a:extLst>
          </p:cNvPr>
          <p:cNvSpPr/>
          <p:nvPr/>
        </p:nvSpPr>
        <p:spPr>
          <a:xfrm>
            <a:off x="5448948" y="4706708"/>
            <a:ext cx="2968659" cy="1536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accent6">
                    <a:lumMod val="75000"/>
                  </a:schemeClr>
                </a:solidFill>
                <a:effectLst/>
                <a:latin typeface="Arial" panose="020B0604020202020204" pitchFamily="34" charset="0"/>
              </a:rPr>
              <a:t>Data Source: </a:t>
            </a:r>
            <a:r>
              <a:rPr lang="en-US" sz="1400" i="1" dirty="0">
                <a:solidFill>
                  <a:schemeClr val="accent6">
                    <a:lumMod val="75000"/>
                  </a:schemeClr>
                </a:solidFill>
                <a:effectLst/>
                <a:latin typeface="Arial" panose="020B0604020202020204" pitchFamily="34" charset="0"/>
              </a:rPr>
              <a:t>https//iced.niti.gov.in/</a:t>
            </a:r>
            <a:endParaRPr lang="en-US" sz="1400" i="1" dirty="0">
              <a:solidFill>
                <a:schemeClr val="accent6">
                  <a:lumMod val="75000"/>
                </a:schemeClr>
              </a:solidFill>
            </a:endParaRPr>
          </a:p>
        </p:txBody>
      </p:sp>
    </p:spTree>
    <p:extLst>
      <p:ext uri="{BB962C8B-B14F-4D97-AF65-F5344CB8AC3E}">
        <p14:creationId xmlns:p14="http://schemas.microsoft.com/office/powerpoint/2010/main" val="1101189068"/>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D6E72-4578-46C2-BD19-1BA4B8CB5090}"/>
              </a:ext>
            </a:extLst>
          </p:cNvPr>
          <p:cNvSpPr>
            <a:spLocks noGrp="1"/>
          </p:cNvSpPr>
          <p:nvPr>
            <p:ph type="title"/>
          </p:nvPr>
        </p:nvSpPr>
        <p:spPr>
          <a:xfrm>
            <a:off x="457200" y="89109"/>
            <a:ext cx="8229600" cy="747596"/>
          </a:xfrm>
        </p:spPr>
        <p:txBody>
          <a:bodyPr/>
          <a:lstStyle/>
          <a:p>
            <a:r>
              <a:rPr lang="en-US" dirty="0"/>
              <a:t>Train/Test- Linear Trend with Yearly Seasonality</a:t>
            </a:r>
            <a:br>
              <a:rPr lang="en-US" dirty="0"/>
            </a:br>
            <a:r>
              <a:rPr lang="en-US" dirty="0"/>
              <a:t>Error Metrics</a:t>
            </a:r>
          </a:p>
        </p:txBody>
      </p:sp>
      <p:sp>
        <p:nvSpPr>
          <p:cNvPr id="3" name="Slide Number Placeholder 2">
            <a:extLst>
              <a:ext uri="{FF2B5EF4-FFF2-40B4-BE49-F238E27FC236}">
                <a16:creationId xmlns:a16="http://schemas.microsoft.com/office/drawing/2014/main" id="{68901DA3-122D-4868-8574-12253EA66451}"/>
              </a:ext>
            </a:extLst>
          </p:cNvPr>
          <p:cNvSpPr>
            <a:spLocks noGrp="1"/>
          </p:cNvSpPr>
          <p:nvPr>
            <p:ph type="sldNum" sz="quarter" idx="10"/>
          </p:nvPr>
        </p:nvSpPr>
        <p:spPr/>
        <p:txBody>
          <a:bodyPr/>
          <a:lstStyle/>
          <a:p>
            <a:fld id="{A194DF27-3782-4A65-8E57-69C36A893A25}" type="slidenum">
              <a:rPr lang="en-US" smtClean="0"/>
              <a:pPr/>
              <a:t>16</a:t>
            </a:fld>
            <a:endParaRPr lang="en-US"/>
          </a:p>
        </p:txBody>
      </p:sp>
      <p:pic>
        <p:nvPicPr>
          <p:cNvPr id="5" name="Picture 4">
            <a:extLst>
              <a:ext uri="{FF2B5EF4-FFF2-40B4-BE49-F238E27FC236}">
                <a16:creationId xmlns:a16="http://schemas.microsoft.com/office/drawing/2014/main" id="{AA1E0FD7-FC22-F165-1138-E9D064392F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89200" y="1132463"/>
            <a:ext cx="5926317" cy="2983470"/>
          </a:xfrm>
          <a:prstGeom prst="rect">
            <a:avLst/>
          </a:prstGeom>
        </p:spPr>
      </p:pic>
      <p:sp>
        <p:nvSpPr>
          <p:cNvPr id="6" name="Rectangle 5">
            <a:extLst>
              <a:ext uri="{FF2B5EF4-FFF2-40B4-BE49-F238E27FC236}">
                <a16:creationId xmlns:a16="http://schemas.microsoft.com/office/drawing/2014/main" id="{65C18AA4-FD7C-595F-9C67-BD6083323B4E}"/>
              </a:ext>
            </a:extLst>
          </p:cNvPr>
          <p:cNvSpPr/>
          <p:nvPr/>
        </p:nvSpPr>
        <p:spPr>
          <a:xfrm>
            <a:off x="5448948" y="4706708"/>
            <a:ext cx="2968659" cy="1536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accent6">
                    <a:lumMod val="75000"/>
                  </a:schemeClr>
                </a:solidFill>
                <a:effectLst/>
                <a:latin typeface="Arial" panose="020B0604020202020204" pitchFamily="34" charset="0"/>
              </a:rPr>
              <a:t>Data Source: </a:t>
            </a:r>
            <a:r>
              <a:rPr lang="en-US" sz="1400" i="1" dirty="0">
                <a:solidFill>
                  <a:schemeClr val="accent6">
                    <a:lumMod val="75000"/>
                  </a:schemeClr>
                </a:solidFill>
                <a:effectLst/>
                <a:latin typeface="Arial" panose="020B0604020202020204" pitchFamily="34" charset="0"/>
              </a:rPr>
              <a:t>https//iced.niti.gov.in/</a:t>
            </a:r>
            <a:endParaRPr lang="en-US" sz="1400" i="1" dirty="0">
              <a:solidFill>
                <a:schemeClr val="accent6">
                  <a:lumMod val="75000"/>
                </a:schemeClr>
              </a:solidFill>
            </a:endParaRPr>
          </a:p>
        </p:txBody>
      </p:sp>
    </p:spTree>
    <p:extLst>
      <p:ext uri="{BB962C8B-B14F-4D97-AF65-F5344CB8AC3E}">
        <p14:creationId xmlns:p14="http://schemas.microsoft.com/office/powerpoint/2010/main" val="80900550"/>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D6E72-4578-46C2-BD19-1BA4B8CB5090}"/>
              </a:ext>
            </a:extLst>
          </p:cNvPr>
          <p:cNvSpPr>
            <a:spLocks noGrp="1"/>
          </p:cNvSpPr>
          <p:nvPr>
            <p:ph type="title"/>
          </p:nvPr>
        </p:nvSpPr>
        <p:spPr>
          <a:xfrm>
            <a:off x="457200" y="89109"/>
            <a:ext cx="8229600" cy="747596"/>
          </a:xfrm>
        </p:spPr>
        <p:txBody>
          <a:bodyPr/>
          <a:lstStyle/>
          <a:p>
            <a:r>
              <a:rPr lang="en-US" dirty="0"/>
              <a:t>Smoothing  - Holt Winters Method with additive and multiplicative seasonality</a:t>
            </a:r>
          </a:p>
        </p:txBody>
      </p:sp>
      <p:sp>
        <p:nvSpPr>
          <p:cNvPr id="3" name="Slide Number Placeholder 2">
            <a:extLst>
              <a:ext uri="{FF2B5EF4-FFF2-40B4-BE49-F238E27FC236}">
                <a16:creationId xmlns:a16="http://schemas.microsoft.com/office/drawing/2014/main" id="{68901DA3-122D-4868-8574-12253EA66451}"/>
              </a:ext>
            </a:extLst>
          </p:cNvPr>
          <p:cNvSpPr>
            <a:spLocks noGrp="1"/>
          </p:cNvSpPr>
          <p:nvPr>
            <p:ph type="sldNum" sz="quarter" idx="10"/>
          </p:nvPr>
        </p:nvSpPr>
        <p:spPr/>
        <p:txBody>
          <a:bodyPr/>
          <a:lstStyle/>
          <a:p>
            <a:fld id="{A194DF27-3782-4A65-8E57-69C36A893A25}" type="slidenum">
              <a:rPr lang="en-US" smtClean="0"/>
              <a:pPr/>
              <a:t>17</a:t>
            </a:fld>
            <a:endParaRPr lang="en-US"/>
          </a:p>
        </p:txBody>
      </p:sp>
      <p:pic>
        <p:nvPicPr>
          <p:cNvPr id="5" name="Picture 4">
            <a:extLst>
              <a:ext uri="{FF2B5EF4-FFF2-40B4-BE49-F238E27FC236}">
                <a16:creationId xmlns:a16="http://schemas.microsoft.com/office/drawing/2014/main" id="{AA1E0FD7-FC22-F165-1138-E9D064392F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48169" y="836705"/>
            <a:ext cx="6008379" cy="3574985"/>
          </a:xfrm>
          <a:prstGeom prst="rect">
            <a:avLst/>
          </a:prstGeom>
        </p:spPr>
      </p:pic>
      <p:sp>
        <p:nvSpPr>
          <p:cNvPr id="6" name="Rectangle 5">
            <a:extLst>
              <a:ext uri="{FF2B5EF4-FFF2-40B4-BE49-F238E27FC236}">
                <a16:creationId xmlns:a16="http://schemas.microsoft.com/office/drawing/2014/main" id="{65C18AA4-FD7C-595F-9C67-BD6083323B4E}"/>
              </a:ext>
            </a:extLst>
          </p:cNvPr>
          <p:cNvSpPr/>
          <p:nvPr/>
        </p:nvSpPr>
        <p:spPr>
          <a:xfrm>
            <a:off x="5448948" y="4706708"/>
            <a:ext cx="2968659" cy="1536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accent6">
                    <a:lumMod val="75000"/>
                  </a:schemeClr>
                </a:solidFill>
                <a:effectLst/>
                <a:latin typeface="Arial" panose="020B0604020202020204" pitchFamily="34" charset="0"/>
              </a:rPr>
              <a:t>Data Source: </a:t>
            </a:r>
            <a:r>
              <a:rPr lang="en-US" sz="1400" i="1" dirty="0">
                <a:solidFill>
                  <a:schemeClr val="accent6">
                    <a:lumMod val="75000"/>
                  </a:schemeClr>
                </a:solidFill>
                <a:effectLst/>
                <a:latin typeface="Arial" panose="020B0604020202020204" pitchFamily="34" charset="0"/>
              </a:rPr>
              <a:t>https//iced.niti.gov.in/</a:t>
            </a:r>
            <a:endParaRPr lang="en-US" sz="1400" i="1" dirty="0">
              <a:solidFill>
                <a:schemeClr val="accent6">
                  <a:lumMod val="75000"/>
                </a:schemeClr>
              </a:solidFill>
            </a:endParaRPr>
          </a:p>
        </p:txBody>
      </p:sp>
    </p:spTree>
    <p:extLst>
      <p:ext uri="{BB962C8B-B14F-4D97-AF65-F5344CB8AC3E}">
        <p14:creationId xmlns:p14="http://schemas.microsoft.com/office/powerpoint/2010/main" val="3285466433"/>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D6E72-4578-46C2-BD19-1BA4B8CB5090}"/>
              </a:ext>
            </a:extLst>
          </p:cNvPr>
          <p:cNvSpPr>
            <a:spLocks noGrp="1"/>
          </p:cNvSpPr>
          <p:nvPr>
            <p:ph type="title"/>
          </p:nvPr>
        </p:nvSpPr>
        <p:spPr>
          <a:xfrm>
            <a:off x="457200" y="89109"/>
            <a:ext cx="8229600" cy="747596"/>
          </a:xfrm>
        </p:spPr>
        <p:txBody>
          <a:bodyPr/>
          <a:lstStyle/>
          <a:p>
            <a:r>
              <a:rPr lang="en-US" dirty="0"/>
              <a:t>Error Metrics - OLS vs Holt Winters</a:t>
            </a:r>
          </a:p>
        </p:txBody>
      </p:sp>
      <p:sp>
        <p:nvSpPr>
          <p:cNvPr id="3" name="Slide Number Placeholder 2">
            <a:extLst>
              <a:ext uri="{FF2B5EF4-FFF2-40B4-BE49-F238E27FC236}">
                <a16:creationId xmlns:a16="http://schemas.microsoft.com/office/drawing/2014/main" id="{68901DA3-122D-4868-8574-12253EA66451}"/>
              </a:ext>
            </a:extLst>
          </p:cNvPr>
          <p:cNvSpPr>
            <a:spLocks noGrp="1"/>
          </p:cNvSpPr>
          <p:nvPr>
            <p:ph type="sldNum" sz="quarter" idx="10"/>
          </p:nvPr>
        </p:nvSpPr>
        <p:spPr/>
        <p:txBody>
          <a:bodyPr/>
          <a:lstStyle/>
          <a:p>
            <a:fld id="{A194DF27-3782-4A65-8E57-69C36A893A25}" type="slidenum">
              <a:rPr lang="en-US" smtClean="0"/>
              <a:pPr/>
              <a:t>18</a:t>
            </a:fld>
            <a:endParaRPr lang="en-US"/>
          </a:p>
        </p:txBody>
      </p:sp>
      <p:pic>
        <p:nvPicPr>
          <p:cNvPr id="5" name="Picture 4">
            <a:extLst>
              <a:ext uri="{FF2B5EF4-FFF2-40B4-BE49-F238E27FC236}">
                <a16:creationId xmlns:a16="http://schemas.microsoft.com/office/drawing/2014/main" id="{AA1E0FD7-FC22-F165-1138-E9D064392F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48169" y="1452803"/>
            <a:ext cx="6008379" cy="2342789"/>
          </a:xfrm>
          <a:prstGeom prst="rect">
            <a:avLst/>
          </a:prstGeom>
        </p:spPr>
      </p:pic>
      <p:sp>
        <p:nvSpPr>
          <p:cNvPr id="6" name="Rectangle 5">
            <a:extLst>
              <a:ext uri="{FF2B5EF4-FFF2-40B4-BE49-F238E27FC236}">
                <a16:creationId xmlns:a16="http://schemas.microsoft.com/office/drawing/2014/main" id="{65C18AA4-FD7C-595F-9C67-BD6083323B4E}"/>
              </a:ext>
            </a:extLst>
          </p:cNvPr>
          <p:cNvSpPr/>
          <p:nvPr/>
        </p:nvSpPr>
        <p:spPr>
          <a:xfrm>
            <a:off x="5448948" y="4706708"/>
            <a:ext cx="2968659" cy="1536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accent6">
                    <a:lumMod val="75000"/>
                  </a:schemeClr>
                </a:solidFill>
                <a:effectLst/>
                <a:latin typeface="Arial" panose="020B0604020202020204" pitchFamily="34" charset="0"/>
              </a:rPr>
              <a:t>Data Source: </a:t>
            </a:r>
            <a:r>
              <a:rPr lang="en-US" sz="1400" i="1" dirty="0">
                <a:solidFill>
                  <a:schemeClr val="accent6">
                    <a:lumMod val="75000"/>
                  </a:schemeClr>
                </a:solidFill>
                <a:effectLst/>
                <a:latin typeface="Arial" panose="020B0604020202020204" pitchFamily="34" charset="0"/>
              </a:rPr>
              <a:t>https//iced.niti.gov.in/</a:t>
            </a:r>
            <a:endParaRPr lang="en-US" sz="1400" i="1" dirty="0">
              <a:solidFill>
                <a:schemeClr val="accent6">
                  <a:lumMod val="75000"/>
                </a:schemeClr>
              </a:solidFill>
            </a:endParaRPr>
          </a:p>
        </p:txBody>
      </p:sp>
    </p:spTree>
    <p:extLst>
      <p:ext uri="{BB962C8B-B14F-4D97-AF65-F5344CB8AC3E}">
        <p14:creationId xmlns:p14="http://schemas.microsoft.com/office/powerpoint/2010/main" val="2646713744"/>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D6E72-4578-46C2-BD19-1BA4B8CB5090}"/>
              </a:ext>
            </a:extLst>
          </p:cNvPr>
          <p:cNvSpPr>
            <a:spLocks noGrp="1"/>
          </p:cNvSpPr>
          <p:nvPr>
            <p:ph type="title"/>
          </p:nvPr>
        </p:nvSpPr>
        <p:spPr>
          <a:xfrm>
            <a:off x="457200" y="89109"/>
            <a:ext cx="8229600" cy="747596"/>
          </a:xfrm>
        </p:spPr>
        <p:txBody>
          <a:bodyPr/>
          <a:lstStyle/>
          <a:p>
            <a:r>
              <a:rPr lang="en-US" dirty="0"/>
              <a:t>Autocorrelation- ACF and PACF of original series</a:t>
            </a:r>
          </a:p>
        </p:txBody>
      </p:sp>
      <p:sp>
        <p:nvSpPr>
          <p:cNvPr id="3" name="Slide Number Placeholder 2">
            <a:extLst>
              <a:ext uri="{FF2B5EF4-FFF2-40B4-BE49-F238E27FC236}">
                <a16:creationId xmlns:a16="http://schemas.microsoft.com/office/drawing/2014/main" id="{68901DA3-122D-4868-8574-12253EA66451}"/>
              </a:ext>
            </a:extLst>
          </p:cNvPr>
          <p:cNvSpPr>
            <a:spLocks noGrp="1"/>
          </p:cNvSpPr>
          <p:nvPr>
            <p:ph type="sldNum" sz="quarter" idx="10"/>
          </p:nvPr>
        </p:nvSpPr>
        <p:spPr/>
        <p:txBody>
          <a:bodyPr/>
          <a:lstStyle/>
          <a:p>
            <a:fld id="{A194DF27-3782-4A65-8E57-69C36A893A25}" type="slidenum">
              <a:rPr lang="en-US" smtClean="0"/>
              <a:pPr/>
              <a:t>19</a:t>
            </a:fld>
            <a:endParaRPr lang="en-US"/>
          </a:p>
        </p:txBody>
      </p:sp>
      <p:pic>
        <p:nvPicPr>
          <p:cNvPr id="5" name="Picture 4">
            <a:extLst>
              <a:ext uri="{FF2B5EF4-FFF2-40B4-BE49-F238E27FC236}">
                <a16:creationId xmlns:a16="http://schemas.microsoft.com/office/drawing/2014/main" id="{AA1E0FD7-FC22-F165-1138-E9D064392F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0675" y="805310"/>
            <a:ext cx="5937613" cy="3532879"/>
          </a:xfrm>
          <a:prstGeom prst="rect">
            <a:avLst/>
          </a:prstGeom>
        </p:spPr>
      </p:pic>
      <p:sp>
        <p:nvSpPr>
          <p:cNvPr id="6" name="Rectangle 5">
            <a:extLst>
              <a:ext uri="{FF2B5EF4-FFF2-40B4-BE49-F238E27FC236}">
                <a16:creationId xmlns:a16="http://schemas.microsoft.com/office/drawing/2014/main" id="{65C18AA4-FD7C-595F-9C67-BD6083323B4E}"/>
              </a:ext>
            </a:extLst>
          </p:cNvPr>
          <p:cNvSpPr/>
          <p:nvPr/>
        </p:nvSpPr>
        <p:spPr>
          <a:xfrm>
            <a:off x="5448948" y="4706708"/>
            <a:ext cx="2968659" cy="1536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accent6">
                    <a:lumMod val="75000"/>
                  </a:schemeClr>
                </a:solidFill>
                <a:effectLst/>
                <a:latin typeface="Arial" panose="020B0604020202020204" pitchFamily="34" charset="0"/>
              </a:rPr>
              <a:t>Data Source: </a:t>
            </a:r>
            <a:r>
              <a:rPr lang="en-US" sz="1400" i="1" dirty="0">
                <a:solidFill>
                  <a:schemeClr val="accent6">
                    <a:lumMod val="75000"/>
                  </a:schemeClr>
                </a:solidFill>
                <a:effectLst/>
                <a:latin typeface="Arial" panose="020B0604020202020204" pitchFamily="34" charset="0"/>
              </a:rPr>
              <a:t>https//iced.niti.gov.in/</a:t>
            </a:r>
            <a:endParaRPr lang="en-US" sz="1400" i="1" dirty="0">
              <a:solidFill>
                <a:schemeClr val="accent6">
                  <a:lumMod val="75000"/>
                </a:schemeClr>
              </a:solidFill>
            </a:endParaRPr>
          </a:p>
        </p:txBody>
      </p:sp>
      <p:sp>
        <p:nvSpPr>
          <p:cNvPr id="4" name="Rectangle 3">
            <a:extLst>
              <a:ext uri="{FF2B5EF4-FFF2-40B4-BE49-F238E27FC236}">
                <a16:creationId xmlns:a16="http://schemas.microsoft.com/office/drawing/2014/main" id="{E5D96BB8-776B-D231-61F5-3C17661CAA09}"/>
              </a:ext>
            </a:extLst>
          </p:cNvPr>
          <p:cNvSpPr/>
          <p:nvPr/>
        </p:nvSpPr>
        <p:spPr>
          <a:xfrm>
            <a:off x="7500830" y="1271910"/>
            <a:ext cx="1301170" cy="215193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u="sng" dirty="0">
                <a:solidFill>
                  <a:schemeClr val="tx1"/>
                </a:solidFill>
              </a:rPr>
              <a:t>ADF</a:t>
            </a:r>
          </a:p>
          <a:p>
            <a:pPr algn="ctr"/>
            <a:endParaRPr lang="en-US" u="sng" dirty="0">
              <a:solidFill>
                <a:schemeClr val="tx1"/>
              </a:solidFill>
            </a:endParaRPr>
          </a:p>
          <a:p>
            <a:r>
              <a:rPr lang="en-US" sz="1100" dirty="0">
                <a:solidFill>
                  <a:schemeClr val="tx1"/>
                </a:solidFill>
              </a:rPr>
              <a:t>P Value – 0.1072</a:t>
            </a:r>
          </a:p>
        </p:txBody>
      </p:sp>
      <p:sp>
        <p:nvSpPr>
          <p:cNvPr id="7" name="Rectangle 1">
            <a:extLst>
              <a:ext uri="{FF2B5EF4-FFF2-40B4-BE49-F238E27FC236}">
                <a16:creationId xmlns:a16="http://schemas.microsoft.com/office/drawing/2014/main" id="{49E18253-FFC1-F2A5-43FD-BC2B8CFDC9CB}"/>
              </a:ext>
            </a:extLst>
          </p:cNvPr>
          <p:cNvSpPr>
            <a:spLocks noChangeArrowheads="1"/>
          </p:cNvSpPr>
          <p:nvPr/>
        </p:nvSpPr>
        <p:spPr bwMode="auto">
          <a:xfrm>
            <a:off x="0" y="136267"/>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9985745"/>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C9AB9D6-1737-4797-A3F8-28931BFBB258}"/>
              </a:ext>
            </a:extLst>
          </p:cNvPr>
          <p:cNvSpPr>
            <a:spLocks noGrp="1"/>
          </p:cNvSpPr>
          <p:nvPr>
            <p:ph type="title"/>
          </p:nvPr>
        </p:nvSpPr>
        <p:spPr>
          <a:xfrm>
            <a:off x="387746" y="302449"/>
            <a:ext cx="8229600" cy="482502"/>
          </a:xfrm>
        </p:spPr>
        <p:txBody>
          <a:bodyPr/>
          <a:lstStyle/>
          <a:p>
            <a:r>
              <a:rPr lang="en-US" sz="2400" b="1" dirty="0">
                <a:latin typeface="Guardian Egyp Regular" panose="02060503050503060803" pitchFamily="18" charset="0"/>
              </a:rPr>
              <a:t>Agenda</a:t>
            </a:r>
          </a:p>
        </p:txBody>
      </p:sp>
      <p:sp>
        <p:nvSpPr>
          <p:cNvPr id="49" name="Slide Number Placeholder 2">
            <a:extLst>
              <a:ext uri="{FF2B5EF4-FFF2-40B4-BE49-F238E27FC236}">
                <a16:creationId xmlns:a16="http://schemas.microsoft.com/office/drawing/2014/main" id="{7D928A18-B4C9-4B7E-9D07-E07CA02CF6DA}"/>
              </a:ext>
            </a:extLst>
          </p:cNvPr>
          <p:cNvSpPr>
            <a:spLocks noGrp="1"/>
          </p:cNvSpPr>
          <p:nvPr>
            <p:ph type="sldNum" sz="quarter" idx="10"/>
          </p:nvPr>
        </p:nvSpPr>
        <p:spPr>
          <a:xfrm>
            <a:off x="7723194" y="4829668"/>
            <a:ext cx="789202" cy="225955"/>
          </a:xfrm>
        </p:spPr>
        <p:txBody>
          <a:bodyPr/>
          <a:lstStyle/>
          <a:p>
            <a:pPr defTabSz="457189">
              <a:defRPr/>
            </a:pPr>
            <a:r>
              <a:rPr lang="en-US" dirty="0">
                <a:solidFill>
                  <a:srgbClr val="006AD2"/>
                </a:solidFill>
              </a:rPr>
              <a:t>2</a:t>
            </a:r>
          </a:p>
        </p:txBody>
      </p:sp>
      <p:sp>
        <p:nvSpPr>
          <p:cNvPr id="23" name="Title 1">
            <a:extLst>
              <a:ext uri="{FF2B5EF4-FFF2-40B4-BE49-F238E27FC236}">
                <a16:creationId xmlns:a16="http://schemas.microsoft.com/office/drawing/2014/main" id="{964EEC51-690A-4FB4-B227-ED9F2A6A13F1}"/>
              </a:ext>
            </a:extLst>
          </p:cNvPr>
          <p:cNvSpPr txBox="1">
            <a:spLocks/>
          </p:cNvSpPr>
          <p:nvPr/>
        </p:nvSpPr>
        <p:spPr>
          <a:xfrm>
            <a:off x="3503754" y="1786041"/>
            <a:ext cx="439454" cy="332381"/>
          </a:xfrm>
          <a:prstGeom prst="rect">
            <a:avLst/>
          </a:prstGeom>
        </p:spPr>
        <p:txBody>
          <a:bodyPr vert="horz"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BentonSans Light" panose="02000503000000020004" pitchFamily="2" charset="0"/>
                <a:ea typeface="+mn-ea"/>
                <a:cs typeface="+mn-cs"/>
              </a:rPr>
              <a:t>01</a:t>
            </a:r>
          </a:p>
        </p:txBody>
      </p:sp>
      <p:sp>
        <p:nvSpPr>
          <p:cNvPr id="24" name="Subtitle 2">
            <a:extLst>
              <a:ext uri="{FF2B5EF4-FFF2-40B4-BE49-F238E27FC236}">
                <a16:creationId xmlns:a16="http://schemas.microsoft.com/office/drawing/2014/main" id="{9E189B18-9744-4CEB-A1E8-FC175DF8CCD8}"/>
              </a:ext>
            </a:extLst>
          </p:cNvPr>
          <p:cNvSpPr txBox="1">
            <a:spLocks/>
          </p:cNvSpPr>
          <p:nvPr/>
        </p:nvSpPr>
        <p:spPr>
          <a:xfrm>
            <a:off x="3926734" y="1762936"/>
            <a:ext cx="4576065" cy="332381"/>
          </a:xfrm>
          <a:prstGeom prst="rect">
            <a:avLst/>
          </a:prstGeom>
        </p:spPr>
        <p:txBody>
          <a:bodyPr vert="horz" lIns="91440" tIns="45720" rIns="91440" bIns="4572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ts val="23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2663"/>
                </a:solidFill>
                <a:effectLst/>
                <a:uLnTx/>
                <a:uFillTx/>
                <a:latin typeface="BentonSans Light" panose="02000503000000020004" pitchFamily="2" charset="0"/>
                <a:ea typeface="+mn-ea"/>
                <a:cs typeface="+mn-cs"/>
              </a:rPr>
              <a:t>Objectives	</a:t>
            </a:r>
          </a:p>
        </p:txBody>
      </p:sp>
      <p:cxnSp>
        <p:nvCxnSpPr>
          <p:cNvPr id="26" name="Straight Connector 25">
            <a:extLst>
              <a:ext uri="{FF2B5EF4-FFF2-40B4-BE49-F238E27FC236}">
                <a16:creationId xmlns:a16="http://schemas.microsoft.com/office/drawing/2014/main" id="{BADF728C-C315-431A-BB55-92F31D118AF0}"/>
              </a:ext>
            </a:extLst>
          </p:cNvPr>
          <p:cNvCxnSpPr/>
          <p:nvPr/>
        </p:nvCxnSpPr>
        <p:spPr>
          <a:xfrm>
            <a:off x="3503757" y="2141404"/>
            <a:ext cx="4962172"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7" name="Subtitle 2">
            <a:extLst>
              <a:ext uri="{FF2B5EF4-FFF2-40B4-BE49-F238E27FC236}">
                <a16:creationId xmlns:a16="http://schemas.microsoft.com/office/drawing/2014/main" id="{476504CE-AC68-418B-905C-1B3DEA61F1B3}"/>
              </a:ext>
            </a:extLst>
          </p:cNvPr>
          <p:cNvSpPr txBox="1">
            <a:spLocks/>
          </p:cNvSpPr>
          <p:nvPr/>
        </p:nvSpPr>
        <p:spPr>
          <a:xfrm>
            <a:off x="3926734" y="2159623"/>
            <a:ext cx="4576065" cy="332381"/>
          </a:xfrm>
          <a:prstGeom prst="rect">
            <a:avLst/>
          </a:prstGeom>
        </p:spPr>
        <p:txBody>
          <a:bodyPr vert="horz" lIns="91440" tIns="45720" rIns="91440" bIns="4572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ts val="23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2663"/>
                </a:solidFill>
                <a:effectLst/>
                <a:uLnTx/>
                <a:uFillTx/>
                <a:latin typeface="BentonSans Light" panose="02000503000000020004" pitchFamily="2" charset="0"/>
                <a:ea typeface="+mn-ea"/>
                <a:cs typeface="+mn-cs"/>
              </a:rPr>
              <a:t>Data Review</a:t>
            </a:r>
          </a:p>
        </p:txBody>
      </p:sp>
      <p:sp>
        <p:nvSpPr>
          <p:cNvPr id="28" name="Subtitle 2">
            <a:extLst>
              <a:ext uri="{FF2B5EF4-FFF2-40B4-BE49-F238E27FC236}">
                <a16:creationId xmlns:a16="http://schemas.microsoft.com/office/drawing/2014/main" id="{3D0275A1-F5A9-4F4B-B912-41D3AD02352B}"/>
              </a:ext>
            </a:extLst>
          </p:cNvPr>
          <p:cNvSpPr txBox="1">
            <a:spLocks/>
          </p:cNvSpPr>
          <p:nvPr/>
        </p:nvSpPr>
        <p:spPr>
          <a:xfrm>
            <a:off x="3926733" y="2594777"/>
            <a:ext cx="4576065" cy="332381"/>
          </a:xfrm>
          <a:prstGeom prst="rect">
            <a:avLst/>
          </a:prstGeom>
        </p:spPr>
        <p:txBody>
          <a:bodyPr vert="horz" lIns="91440" tIns="45720" rIns="91440" bIns="4572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ts val="23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2663"/>
                </a:solidFill>
                <a:effectLst/>
                <a:uLnTx/>
                <a:uFillTx/>
                <a:latin typeface="BentonSans Light" panose="02000503000000020004" pitchFamily="2" charset="0"/>
                <a:ea typeface="+mn-ea"/>
                <a:cs typeface="+mn-cs"/>
              </a:rPr>
              <a:t>Time Series Analysis</a:t>
            </a:r>
          </a:p>
        </p:txBody>
      </p:sp>
      <p:sp>
        <p:nvSpPr>
          <p:cNvPr id="32" name="Subtitle 2">
            <a:extLst>
              <a:ext uri="{FF2B5EF4-FFF2-40B4-BE49-F238E27FC236}">
                <a16:creationId xmlns:a16="http://schemas.microsoft.com/office/drawing/2014/main" id="{0324C02C-BA41-45C5-A835-5F5E3EF9931E}"/>
              </a:ext>
            </a:extLst>
          </p:cNvPr>
          <p:cNvSpPr txBox="1">
            <a:spLocks/>
          </p:cNvSpPr>
          <p:nvPr/>
        </p:nvSpPr>
        <p:spPr>
          <a:xfrm>
            <a:off x="3916535" y="3013910"/>
            <a:ext cx="4576065" cy="332381"/>
          </a:xfrm>
          <a:prstGeom prst="rect">
            <a:avLst/>
          </a:prstGeom>
        </p:spPr>
        <p:txBody>
          <a:bodyPr vert="horz" lIns="91440" tIns="45720" rIns="91440" bIns="4572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ts val="23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2663"/>
                </a:solidFill>
                <a:effectLst/>
                <a:uLnTx/>
                <a:uFillTx/>
                <a:latin typeface="BentonSans Light" panose="02000503000000020004" pitchFamily="2" charset="0"/>
                <a:ea typeface="+mn-ea"/>
                <a:cs typeface="+mn-cs"/>
              </a:rPr>
              <a:t>Net Zero emission goals Analysis</a:t>
            </a:r>
          </a:p>
        </p:txBody>
      </p:sp>
      <p:sp>
        <p:nvSpPr>
          <p:cNvPr id="33" name="Oval 32">
            <a:extLst>
              <a:ext uri="{FF2B5EF4-FFF2-40B4-BE49-F238E27FC236}">
                <a16:creationId xmlns:a16="http://schemas.microsoft.com/office/drawing/2014/main" id="{8DA41F8F-F59C-47B3-B95A-49D717D64DC4}"/>
              </a:ext>
            </a:extLst>
          </p:cNvPr>
          <p:cNvSpPr/>
          <p:nvPr/>
        </p:nvSpPr>
        <p:spPr>
          <a:xfrm>
            <a:off x="342000" y="1324963"/>
            <a:ext cx="2746589" cy="27465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34" name="Group 33">
            <a:extLst>
              <a:ext uri="{FF2B5EF4-FFF2-40B4-BE49-F238E27FC236}">
                <a16:creationId xmlns:a16="http://schemas.microsoft.com/office/drawing/2014/main" id="{B7E1A344-0393-48E0-B328-EC745CBA09C1}"/>
              </a:ext>
            </a:extLst>
          </p:cNvPr>
          <p:cNvGrpSpPr/>
          <p:nvPr/>
        </p:nvGrpSpPr>
        <p:grpSpPr>
          <a:xfrm>
            <a:off x="1141128" y="2224169"/>
            <a:ext cx="1148340" cy="1056369"/>
            <a:chOff x="5562599" y="3253516"/>
            <a:chExt cx="346076" cy="318359"/>
          </a:xfrm>
        </p:grpSpPr>
        <p:sp>
          <p:nvSpPr>
            <p:cNvPr id="35" name="Freeform 27">
              <a:extLst>
                <a:ext uri="{FF2B5EF4-FFF2-40B4-BE49-F238E27FC236}">
                  <a16:creationId xmlns:a16="http://schemas.microsoft.com/office/drawing/2014/main" id="{7C0232D5-18E1-4D0B-85B5-CA611BDDF3F9}"/>
                </a:ext>
              </a:extLst>
            </p:cNvPr>
            <p:cNvSpPr>
              <a:spLocks/>
            </p:cNvSpPr>
            <p:nvPr/>
          </p:nvSpPr>
          <p:spPr bwMode="auto">
            <a:xfrm>
              <a:off x="5562599" y="3253516"/>
              <a:ext cx="346075" cy="315913"/>
            </a:xfrm>
            <a:custGeom>
              <a:avLst/>
              <a:gdLst>
                <a:gd name="T0" fmla="*/ 38 w 218"/>
                <a:gd name="T1" fmla="*/ 0 h 199"/>
                <a:gd name="T2" fmla="*/ 0 w 218"/>
                <a:gd name="T3" fmla="*/ 0 h 199"/>
                <a:gd name="T4" fmla="*/ 0 w 218"/>
                <a:gd name="T5" fmla="*/ 199 h 199"/>
                <a:gd name="T6" fmla="*/ 218 w 218"/>
                <a:gd name="T7" fmla="*/ 199 h 199"/>
                <a:gd name="T8" fmla="*/ 218 w 218"/>
                <a:gd name="T9" fmla="*/ 0 h 199"/>
                <a:gd name="T10" fmla="*/ 180 w 218"/>
                <a:gd name="T11" fmla="*/ 0 h 199"/>
              </a:gdLst>
              <a:ahLst/>
              <a:cxnLst>
                <a:cxn ang="0">
                  <a:pos x="T0" y="T1"/>
                </a:cxn>
                <a:cxn ang="0">
                  <a:pos x="T2" y="T3"/>
                </a:cxn>
                <a:cxn ang="0">
                  <a:pos x="T4" y="T5"/>
                </a:cxn>
                <a:cxn ang="0">
                  <a:pos x="T6" y="T7"/>
                </a:cxn>
                <a:cxn ang="0">
                  <a:pos x="T8" y="T9"/>
                </a:cxn>
                <a:cxn ang="0">
                  <a:pos x="T10" y="T11"/>
                </a:cxn>
              </a:cxnLst>
              <a:rect l="0" t="0" r="r" b="b"/>
              <a:pathLst>
                <a:path w="218" h="199">
                  <a:moveTo>
                    <a:pt x="38" y="0"/>
                  </a:moveTo>
                  <a:lnTo>
                    <a:pt x="0" y="0"/>
                  </a:lnTo>
                  <a:lnTo>
                    <a:pt x="0" y="199"/>
                  </a:lnTo>
                  <a:lnTo>
                    <a:pt x="218" y="199"/>
                  </a:lnTo>
                  <a:lnTo>
                    <a:pt x="218" y="0"/>
                  </a:lnTo>
                  <a:lnTo>
                    <a:pt x="180" y="0"/>
                  </a:lnTo>
                </a:path>
              </a:pathLst>
            </a:custGeom>
            <a:noFill/>
            <a:ln w="19050" cap="rnd">
              <a:solidFill>
                <a:schemeClr val="bg1">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id-ID" sz="1800" b="0" i="0" u="none" strike="noStrike" kern="1200" cap="none" spc="0" normalizeH="0" baseline="0" noProof="0">
                <a:ln>
                  <a:noFill/>
                </a:ln>
                <a:solidFill>
                  <a:srgbClr val="002663"/>
                </a:solidFill>
                <a:effectLst/>
                <a:uLnTx/>
                <a:uFillTx/>
                <a:latin typeface="Arial"/>
                <a:ea typeface="+mn-ea"/>
                <a:cs typeface="+mn-cs"/>
              </a:endParaRPr>
            </a:p>
          </p:txBody>
        </p:sp>
        <p:sp>
          <p:nvSpPr>
            <p:cNvPr id="36" name="Rectangle 35">
              <a:extLst>
                <a:ext uri="{FF2B5EF4-FFF2-40B4-BE49-F238E27FC236}">
                  <a16:creationId xmlns:a16="http://schemas.microsoft.com/office/drawing/2014/main" id="{C6D6EB73-693C-450A-B89A-D763DAC54FBB}"/>
                </a:ext>
              </a:extLst>
            </p:cNvPr>
            <p:cNvSpPr>
              <a:spLocks noChangeArrowheads="1"/>
            </p:cNvSpPr>
            <p:nvPr/>
          </p:nvSpPr>
          <p:spPr bwMode="auto">
            <a:xfrm>
              <a:off x="5622925" y="3255963"/>
              <a:ext cx="44450" cy="60325"/>
            </a:xfrm>
            <a:prstGeom prst="rect">
              <a:avLst/>
            </a:prstGeom>
            <a:noFill/>
            <a:ln w="19050" cap="rnd">
              <a:solidFill>
                <a:schemeClr val="bg1">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id-ID" sz="1800" b="0" i="0" u="none" strike="noStrike" kern="1200" cap="none" spc="0" normalizeH="0" baseline="0" noProof="0">
                <a:ln>
                  <a:noFill/>
                </a:ln>
                <a:solidFill>
                  <a:srgbClr val="002663"/>
                </a:solidFill>
                <a:effectLst/>
                <a:uLnTx/>
                <a:uFillTx/>
                <a:latin typeface="Arial"/>
                <a:ea typeface="+mn-ea"/>
                <a:cs typeface="+mn-cs"/>
              </a:endParaRPr>
            </a:p>
          </p:txBody>
        </p:sp>
        <p:sp>
          <p:nvSpPr>
            <p:cNvPr id="37" name="Rectangle 36">
              <a:extLst>
                <a:ext uri="{FF2B5EF4-FFF2-40B4-BE49-F238E27FC236}">
                  <a16:creationId xmlns:a16="http://schemas.microsoft.com/office/drawing/2014/main" id="{3A0B0411-245A-450A-A54F-749725E7BCA7}"/>
                </a:ext>
              </a:extLst>
            </p:cNvPr>
            <p:cNvSpPr>
              <a:spLocks noChangeArrowheads="1"/>
            </p:cNvSpPr>
            <p:nvPr/>
          </p:nvSpPr>
          <p:spPr bwMode="auto">
            <a:xfrm>
              <a:off x="5803900" y="3255963"/>
              <a:ext cx="44450" cy="60325"/>
            </a:xfrm>
            <a:prstGeom prst="rect">
              <a:avLst/>
            </a:prstGeom>
            <a:noFill/>
            <a:ln w="19050" cap="rnd">
              <a:solidFill>
                <a:schemeClr val="bg1">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id-ID" sz="1800" b="0" i="0" u="none" strike="noStrike" kern="1200" cap="none" spc="0" normalizeH="0" baseline="0" noProof="0">
                <a:ln>
                  <a:noFill/>
                </a:ln>
                <a:solidFill>
                  <a:srgbClr val="002663"/>
                </a:solidFill>
                <a:effectLst/>
                <a:uLnTx/>
                <a:uFillTx/>
                <a:latin typeface="Arial"/>
                <a:ea typeface="+mn-ea"/>
                <a:cs typeface="+mn-cs"/>
              </a:endParaRPr>
            </a:p>
          </p:txBody>
        </p:sp>
        <p:sp>
          <p:nvSpPr>
            <p:cNvPr id="38" name="Line 61">
              <a:extLst>
                <a:ext uri="{FF2B5EF4-FFF2-40B4-BE49-F238E27FC236}">
                  <a16:creationId xmlns:a16="http://schemas.microsoft.com/office/drawing/2014/main" id="{EDA94B04-A1D6-4257-962B-9824E048373D}"/>
                </a:ext>
              </a:extLst>
            </p:cNvPr>
            <p:cNvSpPr>
              <a:spLocks noChangeShapeType="1"/>
            </p:cNvSpPr>
            <p:nvPr/>
          </p:nvSpPr>
          <p:spPr bwMode="auto">
            <a:xfrm>
              <a:off x="5667375" y="3286125"/>
              <a:ext cx="136525" cy="0"/>
            </a:xfrm>
            <a:prstGeom prst="line">
              <a:avLst/>
            </a:prstGeom>
            <a:noFill/>
            <a:ln w="19050"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id-ID" sz="1800" b="0" i="0" u="none" strike="noStrike" kern="1200" cap="none" spc="0" normalizeH="0" baseline="0" noProof="0">
                <a:ln>
                  <a:noFill/>
                </a:ln>
                <a:solidFill>
                  <a:srgbClr val="002663"/>
                </a:solidFill>
                <a:effectLst/>
                <a:uLnTx/>
                <a:uFillTx/>
                <a:latin typeface="Arial"/>
                <a:ea typeface="+mn-ea"/>
                <a:cs typeface="+mn-cs"/>
              </a:endParaRPr>
            </a:p>
          </p:txBody>
        </p:sp>
        <p:sp>
          <p:nvSpPr>
            <p:cNvPr id="39" name="Line 62">
              <a:extLst>
                <a:ext uri="{FF2B5EF4-FFF2-40B4-BE49-F238E27FC236}">
                  <a16:creationId xmlns:a16="http://schemas.microsoft.com/office/drawing/2014/main" id="{AB76C54A-F099-438C-9FC9-6DEB50D3200C}"/>
                </a:ext>
              </a:extLst>
            </p:cNvPr>
            <p:cNvSpPr>
              <a:spLocks noChangeShapeType="1"/>
            </p:cNvSpPr>
            <p:nvPr/>
          </p:nvSpPr>
          <p:spPr bwMode="auto">
            <a:xfrm>
              <a:off x="5562600" y="3360738"/>
              <a:ext cx="346075" cy="0"/>
            </a:xfrm>
            <a:prstGeom prst="line">
              <a:avLst/>
            </a:prstGeom>
            <a:noFill/>
            <a:ln w="19050"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id-ID" sz="1800" b="0" i="0" u="none" strike="noStrike" kern="1200" cap="none" spc="0" normalizeH="0" baseline="0" noProof="0">
                <a:ln>
                  <a:noFill/>
                </a:ln>
                <a:solidFill>
                  <a:srgbClr val="002663"/>
                </a:solidFill>
                <a:effectLst/>
                <a:uLnTx/>
                <a:uFillTx/>
                <a:latin typeface="Arial"/>
                <a:ea typeface="+mn-ea"/>
                <a:cs typeface="+mn-cs"/>
              </a:endParaRPr>
            </a:p>
          </p:txBody>
        </p:sp>
        <p:sp>
          <p:nvSpPr>
            <p:cNvPr id="40" name="Line 63">
              <a:extLst>
                <a:ext uri="{FF2B5EF4-FFF2-40B4-BE49-F238E27FC236}">
                  <a16:creationId xmlns:a16="http://schemas.microsoft.com/office/drawing/2014/main" id="{66B660E4-09F9-4CB6-83AB-F3D826F889EE}"/>
                </a:ext>
              </a:extLst>
            </p:cNvPr>
            <p:cNvSpPr>
              <a:spLocks noChangeShapeType="1"/>
            </p:cNvSpPr>
            <p:nvPr/>
          </p:nvSpPr>
          <p:spPr bwMode="auto">
            <a:xfrm>
              <a:off x="5653088" y="3390900"/>
              <a:ext cx="0" cy="180975"/>
            </a:xfrm>
            <a:prstGeom prst="line">
              <a:avLst/>
            </a:prstGeom>
            <a:noFill/>
            <a:ln w="19050"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id-ID" sz="1800" b="0" i="0" u="none" strike="noStrike" kern="1200" cap="none" spc="0" normalizeH="0" baseline="0" noProof="0">
                <a:ln>
                  <a:noFill/>
                </a:ln>
                <a:solidFill>
                  <a:srgbClr val="002663"/>
                </a:solidFill>
                <a:effectLst/>
                <a:uLnTx/>
                <a:uFillTx/>
                <a:latin typeface="Arial"/>
                <a:ea typeface="+mn-ea"/>
                <a:cs typeface="+mn-cs"/>
              </a:endParaRPr>
            </a:p>
          </p:txBody>
        </p:sp>
        <p:sp>
          <p:nvSpPr>
            <p:cNvPr id="41" name="Line 64">
              <a:extLst>
                <a:ext uri="{FF2B5EF4-FFF2-40B4-BE49-F238E27FC236}">
                  <a16:creationId xmlns:a16="http://schemas.microsoft.com/office/drawing/2014/main" id="{8063CD5B-A3DA-4EE4-8AAA-7F60DB3A0A30}"/>
                </a:ext>
              </a:extLst>
            </p:cNvPr>
            <p:cNvSpPr>
              <a:spLocks noChangeShapeType="1"/>
            </p:cNvSpPr>
            <p:nvPr/>
          </p:nvSpPr>
          <p:spPr bwMode="auto">
            <a:xfrm>
              <a:off x="5727700" y="3390900"/>
              <a:ext cx="0" cy="180975"/>
            </a:xfrm>
            <a:prstGeom prst="line">
              <a:avLst/>
            </a:prstGeom>
            <a:noFill/>
            <a:ln w="19050"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id-ID" sz="1800" b="0" i="0" u="none" strike="noStrike" kern="1200" cap="none" spc="0" normalizeH="0" baseline="0" noProof="0">
                <a:ln>
                  <a:noFill/>
                </a:ln>
                <a:solidFill>
                  <a:srgbClr val="002663"/>
                </a:solidFill>
                <a:effectLst/>
                <a:uLnTx/>
                <a:uFillTx/>
                <a:latin typeface="Arial"/>
                <a:ea typeface="+mn-ea"/>
                <a:cs typeface="+mn-cs"/>
              </a:endParaRPr>
            </a:p>
          </p:txBody>
        </p:sp>
        <p:sp>
          <p:nvSpPr>
            <p:cNvPr id="42" name="Line 65">
              <a:extLst>
                <a:ext uri="{FF2B5EF4-FFF2-40B4-BE49-F238E27FC236}">
                  <a16:creationId xmlns:a16="http://schemas.microsoft.com/office/drawing/2014/main" id="{ED5AD984-A026-4C0D-93D0-2C5F795D3C05}"/>
                </a:ext>
              </a:extLst>
            </p:cNvPr>
            <p:cNvSpPr>
              <a:spLocks noChangeShapeType="1"/>
            </p:cNvSpPr>
            <p:nvPr/>
          </p:nvSpPr>
          <p:spPr bwMode="auto">
            <a:xfrm>
              <a:off x="5803900" y="3390900"/>
              <a:ext cx="0" cy="180975"/>
            </a:xfrm>
            <a:prstGeom prst="line">
              <a:avLst/>
            </a:prstGeom>
            <a:noFill/>
            <a:ln w="19050"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id-ID" sz="1800" b="0" i="0" u="none" strike="noStrike" kern="1200" cap="none" spc="0" normalizeH="0" baseline="0" noProof="0">
                <a:ln>
                  <a:noFill/>
                </a:ln>
                <a:solidFill>
                  <a:srgbClr val="002663"/>
                </a:solidFill>
                <a:effectLst/>
                <a:uLnTx/>
                <a:uFillTx/>
                <a:latin typeface="Arial"/>
                <a:ea typeface="+mn-ea"/>
                <a:cs typeface="+mn-cs"/>
              </a:endParaRPr>
            </a:p>
          </p:txBody>
        </p:sp>
        <p:sp>
          <p:nvSpPr>
            <p:cNvPr id="43" name="Line 66">
              <a:extLst>
                <a:ext uri="{FF2B5EF4-FFF2-40B4-BE49-F238E27FC236}">
                  <a16:creationId xmlns:a16="http://schemas.microsoft.com/office/drawing/2014/main" id="{8342CB3A-1D4F-4804-8A3C-C0005F5A1ABA}"/>
                </a:ext>
              </a:extLst>
            </p:cNvPr>
            <p:cNvSpPr>
              <a:spLocks noChangeShapeType="1"/>
            </p:cNvSpPr>
            <p:nvPr/>
          </p:nvSpPr>
          <p:spPr bwMode="auto">
            <a:xfrm>
              <a:off x="5592763" y="3421063"/>
              <a:ext cx="285750" cy="0"/>
            </a:xfrm>
            <a:prstGeom prst="line">
              <a:avLst/>
            </a:prstGeom>
            <a:noFill/>
            <a:ln w="19050"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id-ID" sz="1800" b="0" i="0" u="none" strike="noStrike" kern="1200" cap="none" spc="0" normalizeH="0" baseline="0" noProof="0">
                <a:ln>
                  <a:noFill/>
                </a:ln>
                <a:solidFill>
                  <a:srgbClr val="002663"/>
                </a:solidFill>
                <a:effectLst/>
                <a:uLnTx/>
                <a:uFillTx/>
                <a:latin typeface="Arial"/>
                <a:ea typeface="+mn-ea"/>
                <a:cs typeface="+mn-cs"/>
              </a:endParaRPr>
            </a:p>
          </p:txBody>
        </p:sp>
        <p:sp>
          <p:nvSpPr>
            <p:cNvPr id="45" name="Line 67">
              <a:extLst>
                <a:ext uri="{FF2B5EF4-FFF2-40B4-BE49-F238E27FC236}">
                  <a16:creationId xmlns:a16="http://schemas.microsoft.com/office/drawing/2014/main" id="{363C6B94-3E56-4DA8-970A-C97DA18ACF22}"/>
                </a:ext>
              </a:extLst>
            </p:cNvPr>
            <p:cNvSpPr>
              <a:spLocks noChangeShapeType="1"/>
            </p:cNvSpPr>
            <p:nvPr/>
          </p:nvSpPr>
          <p:spPr bwMode="auto">
            <a:xfrm>
              <a:off x="5592763" y="3481388"/>
              <a:ext cx="285750" cy="0"/>
            </a:xfrm>
            <a:prstGeom prst="line">
              <a:avLst/>
            </a:prstGeom>
            <a:noFill/>
            <a:ln w="19050"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id-ID" sz="1800" b="0" i="0" u="none" strike="noStrike" kern="1200" cap="none" spc="0" normalizeH="0" baseline="0" noProof="0">
                <a:ln>
                  <a:noFill/>
                </a:ln>
                <a:solidFill>
                  <a:srgbClr val="002663"/>
                </a:solidFill>
                <a:effectLst/>
                <a:uLnTx/>
                <a:uFillTx/>
                <a:latin typeface="Arial"/>
                <a:ea typeface="+mn-ea"/>
                <a:cs typeface="+mn-cs"/>
              </a:endParaRPr>
            </a:p>
          </p:txBody>
        </p:sp>
        <p:sp>
          <p:nvSpPr>
            <p:cNvPr id="46" name="Line 68">
              <a:extLst>
                <a:ext uri="{FF2B5EF4-FFF2-40B4-BE49-F238E27FC236}">
                  <a16:creationId xmlns:a16="http://schemas.microsoft.com/office/drawing/2014/main" id="{039A8810-536B-44E4-B5BA-F8685C3ED780}"/>
                </a:ext>
              </a:extLst>
            </p:cNvPr>
            <p:cNvSpPr>
              <a:spLocks noChangeShapeType="1"/>
            </p:cNvSpPr>
            <p:nvPr/>
          </p:nvSpPr>
          <p:spPr bwMode="auto">
            <a:xfrm>
              <a:off x="5592763" y="3541713"/>
              <a:ext cx="285750" cy="0"/>
            </a:xfrm>
            <a:prstGeom prst="line">
              <a:avLst/>
            </a:prstGeom>
            <a:noFill/>
            <a:ln w="19050"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id-ID" sz="1800" b="0" i="0" u="none" strike="noStrike" kern="1200" cap="none" spc="0" normalizeH="0" baseline="0" noProof="0">
                <a:ln>
                  <a:noFill/>
                </a:ln>
                <a:solidFill>
                  <a:srgbClr val="002663"/>
                </a:solidFill>
                <a:effectLst/>
                <a:uLnTx/>
                <a:uFillTx/>
                <a:latin typeface="Arial"/>
                <a:ea typeface="+mn-ea"/>
                <a:cs typeface="+mn-cs"/>
              </a:endParaRPr>
            </a:p>
          </p:txBody>
        </p:sp>
      </p:grpSp>
      <p:sp>
        <p:nvSpPr>
          <p:cNvPr id="47" name="Title 1">
            <a:extLst>
              <a:ext uri="{FF2B5EF4-FFF2-40B4-BE49-F238E27FC236}">
                <a16:creationId xmlns:a16="http://schemas.microsoft.com/office/drawing/2014/main" id="{F3A91E3E-7E3D-4B9B-AF64-F1338DD0EB82}"/>
              </a:ext>
            </a:extLst>
          </p:cNvPr>
          <p:cNvSpPr txBox="1">
            <a:spLocks/>
          </p:cNvSpPr>
          <p:nvPr/>
        </p:nvSpPr>
        <p:spPr>
          <a:xfrm>
            <a:off x="3503757" y="2178444"/>
            <a:ext cx="439454" cy="332381"/>
          </a:xfrm>
          <a:prstGeom prst="rect">
            <a:avLst/>
          </a:prstGeom>
        </p:spPr>
        <p:txBody>
          <a:bodyPr vert="horz"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BentonSans Light" panose="02000503000000020004" pitchFamily="2" charset="0"/>
                <a:ea typeface="+mn-ea"/>
                <a:cs typeface="+mn-cs"/>
              </a:rPr>
              <a:t>02</a:t>
            </a:r>
          </a:p>
        </p:txBody>
      </p:sp>
      <p:sp>
        <p:nvSpPr>
          <p:cNvPr id="48" name="Title 1">
            <a:extLst>
              <a:ext uri="{FF2B5EF4-FFF2-40B4-BE49-F238E27FC236}">
                <a16:creationId xmlns:a16="http://schemas.microsoft.com/office/drawing/2014/main" id="{0087B0D0-1257-4224-8308-DA217CA6C79F}"/>
              </a:ext>
            </a:extLst>
          </p:cNvPr>
          <p:cNvSpPr txBox="1">
            <a:spLocks/>
          </p:cNvSpPr>
          <p:nvPr/>
        </p:nvSpPr>
        <p:spPr>
          <a:xfrm>
            <a:off x="3503757" y="2605271"/>
            <a:ext cx="439454" cy="332381"/>
          </a:xfrm>
          <a:prstGeom prst="rect">
            <a:avLst/>
          </a:prstGeom>
        </p:spPr>
        <p:txBody>
          <a:bodyPr vert="horz"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BentonSans Light" panose="02000503000000020004" pitchFamily="2" charset="0"/>
                <a:ea typeface="+mn-ea"/>
                <a:cs typeface="+mn-cs"/>
              </a:rPr>
              <a:t>03</a:t>
            </a:r>
          </a:p>
        </p:txBody>
      </p:sp>
      <p:sp>
        <p:nvSpPr>
          <p:cNvPr id="50" name="Subtitle 2">
            <a:extLst>
              <a:ext uri="{FF2B5EF4-FFF2-40B4-BE49-F238E27FC236}">
                <a16:creationId xmlns:a16="http://schemas.microsoft.com/office/drawing/2014/main" id="{A24D583A-95AF-4313-B55A-4F3A9E2169B0}"/>
              </a:ext>
            </a:extLst>
          </p:cNvPr>
          <p:cNvSpPr txBox="1">
            <a:spLocks/>
          </p:cNvSpPr>
          <p:nvPr/>
        </p:nvSpPr>
        <p:spPr>
          <a:xfrm>
            <a:off x="3943211" y="2115946"/>
            <a:ext cx="4576065" cy="332381"/>
          </a:xfrm>
          <a:prstGeom prst="rect">
            <a:avLst/>
          </a:prstGeom>
        </p:spPr>
        <p:txBody>
          <a:bodyPr vert="horz" lIns="91440" tIns="45720" rIns="91440" bIns="4572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ts val="23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2060"/>
              </a:solidFill>
              <a:effectLst/>
              <a:uLnTx/>
              <a:uFillTx/>
              <a:latin typeface="BentonSans Medium" panose="02000603000000020004" pitchFamily="2" charset="0"/>
              <a:ea typeface="+mn-ea"/>
              <a:cs typeface="+mn-cs"/>
            </a:endParaRPr>
          </a:p>
        </p:txBody>
      </p:sp>
      <p:sp>
        <p:nvSpPr>
          <p:cNvPr id="51" name="Title 1">
            <a:extLst>
              <a:ext uri="{FF2B5EF4-FFF2-40B4-BE49-F238E27FC236}">
                <a16:creationId xmlns:a16="http://schemas.microsoft.com/office/drawing/2014/main" id="{3A116E46-48FF-450F-B971-202BCB138335}"/>
              </a:ext>
            </a:extLst>
          </p:cNvPr>
          <p:cNvSpPr txBox="1">
            <a:spLocks/>
          </p:cNvSpPr>
          <p:nvPr/>
        </p:nvSpPr>
        <p:spPr>
          <a:xfrm>
            <a:off x="3503757" y="3038481"/>
            <a:ext cx="439454" cy="332381"/>
          </a:xfrm>
          <a:prstGeom prst="rect">
            <a:avLst/>
          </a:prstGeom>
        </p:spPr>
        <p:txBody>
          <a:bodyPr vert="horz"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BentonSans Light" panose="02000503000000020004" pitchFamily="2" charset="0"/>
                <a:ea typeface="+mn-ea"/>
                <a:cs typeface="+mn-cs"/>
              </a:rPr>
              <a:t>04</a:t>
            </a:r>
          </a:p>
        </p:txBody>
      </p:sp>
      <p:sp>
        <p:nvSpPr>
          <p:cNvPr id="52" name="Subtitle 2">
            <a:extLst>
              <a:ext uri="{FF2B5EF4-FFF2-40B4-BE49-F238E27FC236}">
                <a16:creationId xmlns:a16="http://schemas.microsoft.com/office/drawing/2014/main" id="{55CB7C73-562E-44A4-8A38-CFAB52C4873A}"/>
              </a:ext>
            </a:extLst>
          </p:cNvPr>
          <p:cNvSpPr txBox="1">
            <a:spLocks/>
          </p:cNvSpPr>
          <p:nvPr/>
        </p:nvSpPr>
        <p:spPr>
          <a:xfrm>
            <a:off x="3943211" y="2752850"/>
            <a:ext cx="4576065" cy="332381"/>
          </a:xfrm>
          <a:prstGeom prst="rect">
            <a:avLst/>
          </a:prstGeom>
        </p:spPr>
        <p:txBody>
          <a:bodyPr vert="horz" lIns="91440" tIns="45720" rIns="91440" bIns="4572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ts val="23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2060"/>
              </a:solidFill>
              <a:effectLst/>
              <a:uLnTx/>
              <a:uFillTx/>
              <a:latin typeface="BentonSans Medium" panose="02000603000000020004" pitchFamily="2" charset="0"/>
              <a:ea typeface="+mn-ea"/>
              <a:cs typeface="+mn-cs"/>
            </a:endParaRPr>
          </a:p>
        </p:txBody>
      </p:sp>
      <p:sp>
        <p:nvSpPr>
          <p:cNvPr id="53" name="Title 1">
            <a:extLst>
              <a:ext uri="{FF2B5EF4-FFF2-40B4-BE49-F238E27FC236}">
                <a16:creationId xmlns:a16="http://schemas.microsoft.com/office/drawing/2014/main" id="{241F83BB-FE4B-4BFA-9F03-B2173FC163BF}"/>
              </a:ext>
            </a:extLst>
          </p:cNvPr>
          <p:cNvSpPr txBox="1">
            <a:spLocks/>
          </p:cNvSpPr>
          <p:nvPr/>
        </p:nvSpPr>
        <p:spPr>
          <a:xfrm>
            <a:off x="3503754" y="3443537"/>
            <a:ext cx="439454" cy="332381"/>
          </a:xfrm>
          <a:prstGeom prst="rect">
            <a:avLst/>
          </a:prstGeom>
        </p:spPr>
        <p:txBody>
          <a:bodyPr vert="horz"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BentonSans Light" panose="02000503000000020004" pitchFamily="2" charset="0"/>
                <a:ea typeface="+mn-ea"/>
                <a:cs typeface="+mn-cs"/>
              </a:rPr>
              <a:t>05</a:t>
            </a:r>
          </a:p>
        </p:txBody>
      </p:sp>
      <p:sp>
        <p:nvSpPr>
          <p:cNvPr id="54" name="Subtitle 2">
            <a:extLst>
              <a:ext uri="{FF2B5EF4-FFF2-40B4-BE49-F238E27FC236}">
                <a16:creationId xmlns:a16="http://schemas.microsoft.com/office/drawing/2014/main" id="{067042ED-E8D1-434C-8B20-D4A7CC7621FD}"/>
              </a:ext>
            </a:extLst>
          </p:cNvPr>
          <p:cNvSpPr txBox="1">
            <a:spLocks/>
          </p:cNvSpPr>
          <p:nvPr/>
        </p:nvSpPr>
        <p:spPr>
          <a:xfrm>
            <a:off x="3943211" y="3389755"/>
            <a:ext cx="4576065" cy="332381"/>
          </a:xfrm>
          <a:prstGeom prst="rect">
            <a:avLst/>
          </a:prstGeom>
        </p:spPr>
        <p:txBody>
          <a:bodyPr vert="horz" lIns="91440" tIns="45720" rIns="91440" bIns="4572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2060"/>
              </a:solidFill>
              <a:effectLst/>
              <a:uLnTx/>
              <a:uFillTx/>
              <a:latin typeface="BentonSans Medium" panose="02000603000000020004" pitchFamily="2" charset="0"/>
              <a:ea typeface="+mn-ea"/>
              <a:cs typeface="+mn-cs"/>
            </a:endParaRPr>
          </a:p>
        </p:txBody>
      </p:sp>
      <p:cxnSp>
        <p:nvCxnSpPr>
          <p:cNvPr id="55" name="Straight Connector 54">
            <a:extLst>
              <a:ext uri="{FF2B5EF4-FFF2-40B4-BE49-F238E27FC236}">
                <a16:creationId xmlns:a16="http://schemas.microsoft.com/office/drawing/2014/main" id="{A9AC1ED1-6213-4751-9D39-737C1B88F515}"/>
              </a:ext>
            </a:extLst>
          </p:cNvPr>
          <p:cNvCxnSpPr/>
          <p:nvPr/>
        </p:nvCxnSpPr>
        <p:spPr>
          <a:xfrm>
            <a:off x="3503757" y="2545042"/>
            <a:ext cx="4962172"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EC3DE07-14F4-4245-98C7-CEA4C4064E8D}"/>
              </a:ext>
            </a:extLst>
          </p:cNvPr>
          <p:cNvCxnSpPr/>
          <p:nvPr/>
        </p:nvCxnSpPr>
        <p:spPr>
          <a:xfrm>
            <a:off x="3503757" y="2971417"/>
            <a:ext cx="4962172"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355E5E7-BE40-4688-8F0D-9B46EA5645CA}"/>
              </a:ext>
            </a:extLst>
          </p:cNvPr>
          <p:cNvCxnSpPr/>
          <p:nvPr/>
        </p:nvCxnSpPr>
        <p:spPr>
          <a:xfrm>
            <a:off x="3503757" y="3389755"/>
            <a:ext cx="4962172"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58" name="Subtitle 2">
            <a:extLst>
              <a:ext uri="{FF2B5EF4-FFF2-40B4-BE49-F238E27FC236}">
                <a16:creationId xmlns:a16="http://schemas.microsoft.com/office/drawing/2014/main" id="{D0351EE8-A38E-44AD-B01E-A31CFCB9C0D9}"/>
              </a:ext>
            </a:extLst>
          </p:cNvPr>
          <p:cNvSpPr txBox="1">
            <a:spLocks/>
          </p:cNvSpPr>
          <p:nvPr/>
        </p:nvSpPr>
        <p:spPr>
          <a:xfrm>
            <a:off x="3916536" y="3415003"/>
            <a:ext cx="4576065" cy="332381"/>
          </a:xfrm>
          <a:prstGeom prst="rect">
            <a:avLst/>
          </a:prstGeom>
        </p:spPr>
        <p:txBody>
          <a:bodyPr vert="horz" lIns="91440" tIns="45720" rIns="91440" bIns="4572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ts val="2300"/>
              </a:lnSpc>
              <a:spcBef>
                <a:spcPct val="0"/>
              </a:spcBef>
              <a:spcAft>
                <a:spcPct val="0"/>
              </a:spcAft>
              <a:buClrTx/>
              <a:buSzTx/>
              <a:buFontTx/>
              <a:buNone/>
              <a:tabLst/>
              <a:defRPr/>
            </a:pPr>
            <a:r>
              <a:rPr lang="en-US" sz="1400" b="1" dirty="0">
                <a:solidFill>
                  <a:srgbClr val="002663"/>
                </a:solidFill>
                <a:latin typeface="BentonSans Light" panose="02000503000000020004" pitchFamily="2" charset="0"/>
              </a:rPr>
              <a:t>Q&amp;A</a:t>
            </a:r>
            <a:endParaRPr kumimoji="0" lang="en-US" sz="1400" b="1" i="0" u="none" strike="noStrike" kern="1200" cap="none" spc="0" normalizeH="0" baseline="0" noProof="0" dirty="0">
              <a:ln>
                <a:noFill/>
              </a:ln>
              <a:solidFill>
                <a:srgbClr val="002663"/>
              </a:solidFill>
              <a:effectLst/>
              <a:uLnTx/>
              <a:uFillTx/>
              <a:latin typeface="BentonSans Light" panose="02000503000000020004" pitchFamily="2" charset="0"/>
              <a:ea typeface="+mn-ea"/>
              <a:cs typeface="+mn-cs"/>
            </a:endParaRPr>
          </a:p>
        </p:txBody>
      </p:sp>
      <p:sp>
        <p:nvSpPr>
          <p:cNvPr id="60" name="Subtitle 2">
            <a:extLst>
              <a:ext uri="{FF2B5EF4-FFF2-40B4-BE49-F238E27FC236}">
                <a16:creationId xmlns:a16="http://schemas.microsoft.com/office/drawing/2014/main" id="{49D5026A-CC67-469D-AB33-0A150813F24D}"/>
              </a:ext>
            </a:extLst>
          </p:cNvPr>
          <p:cNvSpPr txBox="1">
            <a:spLocks/>
          </p:cNvSpPr>
          <p:nvPr/>
        </p:nvSpPr>
        <p:spPr>
          <a:xfrm>
            <a:off x="3943211" y="3801165"/>
            <a:ext cx="4576065" cy="332381"/>
          </a:xfrm>
          <a:prstGeom prst="rect">
            <a:avLst/>
          </a:prstGeom>
        </p:spPr>
        <p:txBody>
          <a:bodyPr vert="horz" lIns="91440" tIns="45720" rIns="91440" bIns="4572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2060"/>
              </a:solidFill>
              <a:effectLst/>
              <a:uLnTx/>
              <a:uFillTx/>
              <a:latin typeface="BentonSans Medium" panose="02000603000000020004" pitchFamily="2" charset="0"/>
              <a:ea typeface="+mn-ea"/>
              <a:cs typeface="+mn-cs"/>
            </a:endParaRPr>
          </a:p>
        </p:txBody>
      </p:sp>
    </p:spTree>
    <p:extLst>
      <p:ext uri="{BB962C8B-B14F-4D97-AF65-F5344CB8AC3E}">
        <p14:creationId xmlns:p14="http://schemas.microsoft.com/office/powerpoint/2010/main" val="1439822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D6E72-4578-46C2-BD19-1BA4B8CB5090}"/>
              </a:ext>
            </a:extLst>
          </p:cNvPr>
          <p:cNvSpPr>
            <a:spLocks noGrp="1"/>
          </p:cNvSpPr>
          <p:nvPr>
            <p:ph type="title"/>
          </p:nvPr>
        </p:nvSpPr>
        <p:spPr>
          <a:xfrm>
            <a:off x="457200" y="89109"/>
            <a:ext cx="8229600" cy="747596"/>
          </a:xfrm>
        </p:spPr>
        <p:txBody>
          <a:bodyPr/>
          <a:lstStyle/>
          <a:p>
            <a:r>
              <a:rPr lang="en-US" dirty="0"/>
              <a:t>Differencing the series - ACF and PACF</a:t>
            </a:r>
          </a:p>
        </p:txBody>
      </p:sp>
      <p:sp>
        <p:nvSpPr>
          <p:cNvPr id="3" name="Slide Number Placeholder 2">
            <a:extLst>
              <a:ext uri="{FF2B5EF4-FFF2-40B4-BE49-F238E27FC236}">
                <a16:creationId xmlns:a16="http://schemas.microsoft.com/office/drawing/2014/main" id="{68901DA3-122D-4868-8574-12253EA66451}"/>
              </a:ext>
            </a:extLst>
          </p:cNvPr>
          <p:cNvSpPr>
            <a:spLocks noGrp="1"/>
          </p:cNvSpPr>
          <p:nvPr>
            <p:ph type="sldNum" sz="quarter" idx="10"/>
          </p:nvPr>
        </p:nvSpPr>
        <p:spPr/>
        <p:txBody>
          <a:bodyPr/>
          <a:lstStyle/>
          <a:p>
            <a:fld id="{A194DF27-3782-4A65-8E57-69C36A893A25}" type="slidenum">
              <a:rPr lang="en-US" smtClean="0"/>
              <a:pPr/>
              <a:t>20</a:t>
            </a:fld>
            <a:endParaRPr lang="en-US"/>
          </a:p>
        </p:txBody>
      </p:sp>
      <p:pic>
        <p:nvPicPr>
          <p:cNvPr id="5" name="Picture 4">
            <a:extLst>
              <a:ext uri="{FF2B5EF4-FFF2-40B4-BE49-F238E27FC236}">
                <a16:creationId xmlns:a16="http://schemas.microsoft.com/office/drawing/2014/main" id="{AA1E0FD7-FC22-F165-1138-E9D064392F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0676" y="805310"/>
            <a:ext cx="5937611" cy="3532879"/>
          </a:xfrm>
          <a:prstGeom prst="rect">
            <a:avLst/>
          </a:prstGeom>
        </p:spPr>
      </p:pic>
      <p:sp>
        <p:nvSpPr>
          <p:cNvPr id="6" name="Rectangle 5">
            <a:extLst>
              <a:ext uri="{FF2B5EF4-FFF2-40B4-BE49-F238E27FC236}">
                <a16:creationId xmlns:a16="http://schemas.microsoft.com/office/drawing/2014/main" id="{65C18AA4-FD7C-595F-9C67-BD6083323B4E}"/>
              </a:ext>
            </a:extLst>
          </p:cNvPr>
          <p:cNvSpPr/>
          <p:nvPr/>
        </p:nvSpPr>
        <p:spPr>
          <a:xfrm>
            <a:off x="5448948" y="4706708"/>
            <a:ext cx="2968659" cy="1536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accent6">
                    <a:lumMod val="75000"/>
                  </a:schemeClr>
                </a:solidFill>
                <a:effectLst/>
                <a:latin typeface="Arial" panose="020B0604020202020204" pitchFamily="34" charset="0"/>
              </a:rPr>
              <a:t>Data Source: </a:t>
            </a:r>
            <a:r>
              <a:rPr lang="en-US" sz="1400" i="1" dirty="0">
                <a:solidFill>
                  <a:schemeClr val="accent6">
                    <a:lumMod val="75000"/>
                  </a:schemeClr>
                </a:solidFill>
                <a:effectLst/>
                <a:latin typeface="Arial" panose="020B0604020202020204" pitchFamily="34" charset="0"/>
              </a:rPr>
              <a:t>https//iced.niti.gov.in/</a:t>
            </a:r>
            <a:endParaRPr lang="en-US" sz="1400" i="1" dirty="0">
              <a:solidFill>
                <a:schemeClr val="accent6">
                  <a:lumMod val="75000"/>
                </a:schemeClr>
              </a:solidFill>
            </a:endParaRPr>
          </a:p>
        </p:txBody>
      </p:sp>
      <p:sp>
        <p:nvSpPr>
          <p:cNvPr id="4" name="Rectangle 3">
            <a:extLst>
              <a:ext uri="{FF2B5EF4-FFF2-40B4-BE49-F238E27FC236}">
                <a16:creationId xmlns:a16="http://schemas.microsoft.com/office/drawing/2014/main" id="{E5D96BB8-776B-D231-61F5-3C17661CAA09}"/>
              </a:ext>
            </a:extLst>
          </p:cNvPr>
          <p:cNvSpPr/>
          <p:nvPr/>
        </p:nvSpPr>
        <p:spPr>
          <a:xfrm>
            <a:off x="7315200" y="1271910"/>
            <a:ext cx="1486800" cy="215193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u="sng" dirty="0">
                <a:solidFill>
                  <a:schemeClr val="tx1"/>
                </a:solidFill>
              </a:rPr>
              <a:t>ADF</a:t>
            </a:r>
          </a:p>
          <a:p>
            <a:pPr algn="ctr"/>
            <a:endParaRPr lang="en-US" u="sng" dirty="0">
              <a:solidFill>
                <a:schemeClr val="tx1"/>
              </a:solidFill>
            </a:endParaRPr>
          </a:p>
          <a:p>
            <a:r>
              <a:rPr lang="en-US" sz="1100" dirty="0">
                <a:solidFill>
                  <a:schemeClr val="tx1"/>
                </a:solidFill>
              </a:rPr>
              <a:t>P Value – 7.23 e (-6)</a:t>
            </a:r>
          </a:p>
        </p:txBody>
      </p:sp>
      <p:sp>
        <p:nvSpPr>
          <p:cNvPr id="7" name="Rectangle 1">
            <a:extLst>
              <a:ext uri="{FF2B5EF4-FFF2-40B4-BE49-F238E27FC236}">
                <a16:creationId xmlns:a16="http://schemas.microsoft.com/office/drawing/2014/main" id="{49E18253-FFC1-F2A5-43FD-BC2B8CFDC9CB}"/>
              </a:ext>
            </a:extLst>
          </p:cNvPr>
          <p:cNvSpPr>
            <a:spLocks noChangeArrowheads="1"/>
          </p:cNvSpPr>
          <p:nvPr/>
        </p:nvSpPr>
        <p:spPr bwMode="auto">
          <a:xfrm>
            <a:off x="0" y="136267"/>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4924593"/>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D6E72-4578-46C2-BD19-1BA4B8CB5090}"/>
              </a:ext>
            </a:extLst>
          </p:cNvPr>
          <p:cNvSpPr>
            <a:spLocks noGrp="1"/>
          </p:cNvSpPr>
          <p:nvPr>
            <p:ph type="title"/>
          </p:nvPr>
        </p:nvSpPr>
        <p:spPr>
          <a:xfrm>
            <a:off x="457200" y="89109"/>
            <a:ext cx="8229600" cy="747596"/>
          </a:xfrm>
        </p:spPr>
        <p:txBody>
          <a:bodyPr/>
          <a:lstStyle/>
          <a:p>
            <a:r>
              <a:rPr lang="en-US" dirty="0"/>
              <a:t>Differencing the series - ACF and PACF</a:t>
            </a:r>
          </a:p>
        </p:txBody>
      </p:sp>
      <p:sp>
        <p:nvSpPr>
          <p:cNvPr id="3" name="Slide Number Placeholder 2">
            <a:extLst>
              <a:ext uri="{FF2B5EF4-FFF2-40B4-BE49-F238E27FC236}">
                <a16:creationId xmlns:a16="http://schemas.microsoft.com/office/drawing/2014/main" id="{68901DA3-122D-4868-8574-12253EA66451}"/>
              </a:ext>
            </a:extLst>
          </p:cNvPr>
          <p:cNvSpPr>
            <a:spLocks noGrp="1"/>
          </p:cNvSpPr>
          <p:nvPr>
            <p:ph type="sldNum" sz="quarter" idx="10"/>
          </p:nvPr>
        </p:nvSpPr>
        <p:spPr/>
        <p:txBody>
          <a:bodyPr/>
          <a:lstStyle/>
          <a:p>
            <a:fld id="{A194DF27-3782-4A65-8E57-69C36A893A25}" type="slidenum">
              <a:rPr lang="en-US" smtClean="0"/>
              <a:pPr/>
              <a:t>21</a:t>
            </a:fld>
            <a:endParaRPr lang="en-US"/>
          </a:p>
        </p:txBody>
      </p:sp>
      <p:pic>
        <p:nvPicPr>
          <p:cNvPr id="5" name="Picture 4">
            <a:extLst>
              <a:ext uri="{FF2B5EF4-FFF2-40B4-BE49-F238E27FC236}">
                <a16:creationId xmlns:a16="http://schemas.microsoft.com/office/drawing/2014/main" id="{AA1E0FD7-FC22-F165-1138-E9D064392F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0676" y="805310"/>
            <a:ext cx="5937611" cy="3532879"/>
          </a:xfrm>
          <a:prstGeom prst="rect">
            <a:avLst/>
          </a:prstGeom>
        </p:spPr>
      </p:pic>
      <p:sp>
        <p:nvSpPr>
          <p:cNvPr id="6" name="Rectangle 5">
            <a:extLst>
              <a:ext uri="{FF2B5EF4-FFF2-40B4-BE49-F238E27FC236}">
                <a16:creationId xmlns:a16="http://schemas.microsoft.com/office/drawing/2014/main" id="{65C18AA4-FD7C-595F-9C67-BD6083323B4E}"/>
              </a:ext>
            </a:extLst>
          </p:cNvPr>
          <p:cNvSpPr/>
          <p:nvPr/>
        </p:nvSpPr>
        <p:spPr>
          <a:xfrm>
            <a:off x="5448948" y="4706708"/>
            <a:ext cx="2968659" cy="1536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accent6">
                    <a:lumMod val="75000"/>
                  </a:schemeClr>
                </a:solidFill>
                <a:effectLst/>
                <a:latin typeface="Arial" panose="020B0604020202020204" pitchFamily="34" charset="0"/>
              </a:rPr>
              <a:t>Data Source: </a:t>
            </a:r>
            <a:r>
              <a:rPr lang="en-US" sz="1400" i="1" dirty="0">
                <a:solidFill>
                  <a:schemeClr val="accent6">
                    <a:lumMod val="75000"/>
                  </a:schemeClr>
                </a:solidFill>
                <a:effectLst/>
                <a:latin typeface="Arial" panose="020B0604020202020204" pitchFamily="34" charset="0"/>
              </a:rPr>
              <a:t>https//iced.niti.gov.in/</a:t>
            </a:r>
            <a:endParaRPr lang="en-US" sz="1400" i="1" dirty="0">
              <a:solidFill>
                <a:schemeClr val="accent6">
                  <a:lumMod val="75000"/>
                </a:schemeClr>
              </a:solidFill>
            </a:endParaRPr>
          </a:p>
        </p:txBody>
      </p:sp>
      <p:sp>
        <p:nvSpPr>
          <p:cNvPr id="4" name="Rectangle 3">
            <a:extLst>
              <a:ext uri="{FF2B5EF4-FFF2-40B4-BE49-F238E27FC236}">
                <a16:creationId xmlns:a16="http://schemas.microsoft.com/office/drawing/2014/main" id="{E5D96BB8-776B-D231-61F5-3C17661CAA09}"/>
              </a:ext>
            </a:extLst>
          </p:cNvPr>
          <p:cNvSpPr/>
          <p:nvPr/>
        </p:nvSpPr>
        <p:spPr>
          <a:xfrm>
            <a:off x="7315200" y="1271910"/>
            <a:ext cx="1486800" cy="215193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u="sng" dirty="0">
                <a:solidFill>
                  <a:schemeClr val="tx1"/>
                </a:solidFill>
              </a:rPr>
              <a:t>ADF</a:t>
            </a:r>
          </a:p>
          <a:p>
            <a:pPr algn="ctr"/>
            <a:endParaRPr lang="en-US" u="sng" dirty="0">
              <a:solidFill>
                <a:schemeClr val="tx1"/>
              </a:solidFill>
            </a:endParaRPr>
          </a:p>
          <a:p>
            <a:r>
              <a:rPr lang="en-US" sz="1100" dirty="0">
                <a:solidFill>
                  <a:schemeClr val="tx1"/>
                </a:solidFill>
              </a:rPr>
              <a:t>P Value – 7.23 e (-6)</a:t>
            </a:r>
          </a:p>
        </p:txBody>
      </p:sp>
      <p:sp>
        <p:nvSpPr>
          <p:cNvPr id="7" name="Rectangle 1">
            <a:extLst>
              <a:ext uri="{FF2B5EF4-FFF2-40B4-BE49-F238E27FC236}">
                <a16:creationId xmlns:a16="http://schemas.microsoft.com/office/drawing/2014/main" id="{49E18253-FFC1-F2A5-43FD-BC2B8CFDC9CB}"/>
              </a:ext>
            </a:extLst>
          </p:cNvPr>
          <p:cNvSpPr>
            <a:spLocks noChangeArrowheads="1"/>
          </p:cNvSpPr>
          <p:nvPr/>
        </p:nvSpPr>
        <p:spPr bwMode="auto">
          <a:xfrm>
            <a:off x="0" y="136267"/>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ABD8F204-6691-A75D-A909-B5F56EF8E33C}"/>
              </a:ext>
            </a:extLst>
          </p:cNvPr>
          <p:cNvSpPr/>
          <p:nvPr/>
        </p:nvSpPr>
        <p:spPr>
          <a:xfrm>
            <a:off x="254382" y="1169928"/>
            <a:ext cx="1751238" cy="215193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u="sng" dirty="0">
                <a:solidFill>
                  <a:schemeClr val="tx1"/>
                </a:solidFill>
              </a:rPr>
              <a:t>ARIMA(0,1,0)</a:t>
            </a:r>
          </a:p>
        </p:txBody>
      </p:sp>
    </p:spTree>
    <p:extLst>
      <p:ext uri="{BB962C8B-B14F-4D97-AF65-F5344CB8AC3E}">
        <p14:creationId xmlns:p14="http://schemas.microsoft.com/office/powerpoint/2010/main" val="3019667957"/>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D6E72-4578-46C2-BD19-1BA4B8CB5090}"/>
              </a:ext>
            </a:extLst>
          </p:cNvPr>
          <p:cNvSpPr>
            <a:spLocks noGrp="1"/>
          </p:cNvSpPr>
          <p:nvPr>
            <p:ph type="title"/>
          </p:nvPr>
        </p:nvSpPr>
        <p:spPr>
          <a:xfrm>
            <a:off x="457200" y="89109"/>
            <a:ext cx="8229600" cy="747596"/>
          </a:xfrm>
        </p:spPr>
        <p:txBody>
          <a:bodyPr/>
          <a:lstStyle/>
          <a:p>
            <a:r>
              <a:rPr lang="en-US" dirty="0"/>
              <a:t>ARIMA (0,1,0) - Residuals</a:t>
            </a:r>
          </a:p>
        </p:txBody>
      </p:sp>
      <p:sp>
        <p:nvSpPr>
          <p:cNvPr id="3" name="Slide Number Placeholder 2">
            <a:extLst>
              <a:ext uri="{FF2B5EF4-FFF2-40B4-BE49-F238E27FC236}">
                <a16:creationId xmlns:a16="http://schemas.microsoft.com/office/drawing/2014/main" id="{68901DA3-122D-4868-8574-12253EA66451}"/>
              </a:ext>
            </a:extLst>
          </p:cNvPr>
          <p:cNvSpPr>
            <a:spLocks noGrp="1"/>
          </p:cNvSpPr>
          <p:nvPr>
            <p:ph type="sldNum" sz="quarter" idx="10"/>
          </p:nvPr>
        </p:nvSpPr>
        <p:spPr/>
        <p:txBody>
          <a:bodyPr/>
          <a:lstStyle/>
          <a:p>
            <a:fld id="{A194DF27-3782-4A65-8E57-69C36A893A25}" type="slidenum">
              <a:rPr lang="en-US" smtClean="0"/>
              <a:pPr/>
              <a:t>22</a:t>
            </a:fld>
            <a:endParaRPr lang="en-US"/>
          </a:p>
        </p:txBody>
      </p:sp>
      <p:pic>
        <p:nvPicPr>
          <p:cNvPr id="5" name="Picture 4">
            <a:extLst>
              <a:ext uri="{FF2B5EF4-FFF2-40B4-BE49-F238E27FC236}">
                <a16:creationId xmlns:a16="http://schemas.microsoft.com/office/drawing/2014/main" id="{AA1E0FD7-FC22-F165-1138-E9D064392F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14229" y="805310"/>
            <a:ext cx="4710505" cy="3532879"/>
          </a:xfrm>
          <a:prstGeom prst="rect">
            <a:avLst/>
          </a:prstGeom>
        </p:spPr>
      </p:pic>
      <p:sp>
        <p:nvSpPr>
          <p:cNvPr id="6" name="Rectangle 5">
            <a:extLst>
              <a:ext uri="{FF2B5EF4-FFF2-40B4-BE49-F238E27FC236}">
                <a16:creationId xmlns:a16="http://schemas.microsoft.com/office/drawing/2014/main" id="{65C18AA4-FD7C-595F-9C67-BD6083323B4E}"/>
              </a:ext>
            </a:extLst>
          </p:cNvPr>
          <p:cNvSpPr/>
          <p:nvPr/>
        </p:nvSpPr>
        <p:spPr>
          <a:xfrm>
            <a:off x="5448948" y="4706708"/>
            <a:ext cx="2968659" cy="1536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accent6">
                    <a:lumMod val="75000"/>
                  </a:schemeClr>
                </a:solidFill>
                <a:effectLst/>
                <a:latin typeface="Arial" panose="020B0604020202020204" pitchFamily="34" charset="0"/>
              </a:rPr>
              <a:t>Data Source: </a:t>
            </a:r>
            <a:r>
              <a:rPr lang="en-US" sz="1400" i="1" dirty="0">
                <a:solidFill>
                  <a:schemeClr val="accent6">
                    <a:lumMod val="75000"/>
                  </a:schemeClr>
                </a:solidFill>
                <a:effectLst/>
                <a:latin typeface="Arial" panose="020B0604020202020204" pitchFamily="34" charset="0"/>
              </a:rPr>
              <a:t>https//iced.niti.gov.in/</a:t>
            </a:r>
            <a:endParaRPr lang="en-US" sz="1400" i="1" dirty="0">
              <a:solidFill>
                <a:schemeClr val="accent6">
                  <a:lumMod val="75000"/>
                </a:schemeClr>
              </a:solidFill>
            </a:endParaRPr>
          </a:p>
        </p:txBody>
      </p:sp>
      <p:sp>
        <p:nvSpPr>
          <p:cNvPr id="4" name="Rectangle 3">
            <a:extLst>
              <a:ext uri="{FF2B5EF4-FFF2-40B4-BE49-F238E27FC236}">
                <a16:creationId xmlns:a16="http://schemas.microsoft.com/office/drawing/2014/main" id="{E5D96BB8-776B-D231-61F5-3C17661CAA09}"/>
              </a:ext>
            </a:extLst>
          </p:cNvPr>
          <p:cNvSpPr/>
          <p:nvPr/>
        </p:nvSpPr>
        <p:spPr>
          <a:xfrm>
            <a:off x="7315200" y="1271910"/>
            <a:ext cx="1486800" cy="215193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u="sng" dirty="0">
                <a:solidFill>
                  <a:schemeClr val="tx1"/>
                </a:solidFill>
              </a:rPr>
              <a:t>Shapiro</a:t>
            </a:r>
          </a:p>
          <a:p>
            <a:pPr algn="ctr"/>
            <a:endParaRPr lang="en-US" u="sng" dirty="0">
              <a:solidFill>
                <a:schemeClr val="tx1"/>
              </a:solidFill>
            </a:endParaRPr>
          </a:p>
          <a:p>
            <a:r>
              <a:rPr lang="en-US" sz="1100" dirty="0">
                <a:solidFill>
                  <a:schemeClr val="tx1"/>
                </a:solidFill>
              </a:rPr>
              <a:t>P Value – 0.07</a:t>
            </a:r>
          </a:p>
        </p:txBody>
      </p:sp>
      <p:sp>
        <p:nvSpPr>
          <p:cNvPr id="7" name="Rectangle 1">
            <a:extLst>
              <a:ext uri="{FF2B5EF4-FFF2-40B4-BE49-F238E27FC236}">
                <a16:creationId xmlns:a16="http://schemas.microsoft.com/office/drawing/2014/main" id="{49E18253-FFC1-F2A5-43FD-BC2B8CFDC9CB}"/>
              </a:ext>
            </a:extLst>
          </p:cNvPr>
          <p:cNvSpPr>
            <a:spLocks noChangeArrowheads="1"/>
          </p:cNvSpPr>
          <p:nvPr/>
        </p:nvSpPr>
        <p:spPr bwMode="auto">
          <a:xfrm>
            <a:off x="0" y="136267"/>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273424"/>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D6E72-4578-46C2-BD19-1BA4B8CB5090}"/>
              </a:ext>
            </a:extLst>
          </p:cNvPr>
          <p:cNvSpPr>
            <a:spLocks noGrp="1"/>
          </p:cNvSpPr>
          <p:nvPr>
            <p:ph type="title"/>
          </p:nvPr>
        </p:nvSpPr>
        <p:spPr>
          <a:xfrm>
            <a:off x="457200" y="89109"/>
            <a:ext cx="8229600" cy="747596"/>
          </a:xfrm>
        </p:spPr>
        <p:txBody>
          <a:bodyPr/>
          <a:lstStyle/>
          <a:p>
            <a:r>
              <a:rPr lang="en-US" dirty="0"/>
              <a:t>Error Metrics Holt Winters vs ARIMA (0,1,0)</a:t>
            </a:r>
          </a:p>
        </p:txBody>
      </p:sp>
      <p:sp>
        <p:nvSpPr>
          <p:cNvPr id="3" name="Slide Number Placeholder 2">
            <a:extLst>
              <a:ext uri="{FF2B5EF4-FFF2-40B4-BE49-F238E27FC236}">
                <a16:creationId xmlns:a16="http://schemas.microsoft.com/office/drawing/2014/main" id="{68901DA3-122D-4868-8574-12253EA66451}"/>
              </a:ext>
            </a:extLst>
          </p:cNvPr>
          <p:cNvSpPr>
            <a:spLocks noGrp="1"/>
          </p:cNvSpPr>
          <p:nvPr>
            <p:ph type="sldNum" sz="quarter" idx="10"/>
          </p:nvPr>
        </p:nvSpPr>
        <p:spPr/>
        <p:txBody>
          <a:bodyPr/>
          <a:lstStyle/>
          <a:p>
            <a:fld id="{A194DF27-3782-4A65-8E57-69C36A893A25}" type="slidenum">
              <a:rPr lang="en-US" smtClean="0"/>
              <a:pPr/>
              <a:t>23</a:t>
            </a:fld>
            <a:endParaRPr lang="en-US"/>
          </a:p>
        </p:txBody>
      </p:sp>
      <p:pic>
        <p:nvPicPr>
          <p:cNvPr id="5" name="Picture 4">
            <a:extLst>
              <a:ext uri="{FF2B5EF4-FFF2-40B4-BE49-F238E27FC236}">
                <a16:creationId xmlns:a16="http://schemas.microsoft.com/office/drawing/2014/main" id="{AA1E0FD7-FC22-F165-1138-E9D064392F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6314" y="1223783"/>
            <a:ext cx="4791391" cy="2850877"/>
          </a:xfrm>
          <a:prstGeom prst="rect">
            <a:avLst/>
          </a:prstGeom>
        </p:spPr>
      </p:pic>
      <p:sp>
        <p:nvSpPr>
          <p:cNvPr id="6" name="Rectangle 5">
            <a:extLst>
              <a:ext uri="{FF2B5EF4-FFF2-40B4-BE49-F238E27FC236}">
                <a16:creationId xmlns:a16="http://schemas.microsoft.com/office/drawing/2014/main" id="{65C18AA4-FD7C-595F-9C67-BD6083323B4E}"/>
              </a:ext>
            </a:extLst>
          </p:cNvPr>
          <p:cNvSpPr/>
          <p:nvPr/>
        </p:nvSpPr>
        <p:spPr>
          <a:xfrm>
            <a:off x="5448948" y="4706708"/>
            <a:ext cx="2968659" cy="1536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accent6">
                    <a:lumMod val="75000"/>
                  </a:schemeClr>
                </a:solidFill>
                <a:effectLst/>
                <a:latin typeface="Arial" panose="020B0604020202020204" pitchFamily="34" charset="0"/>
              </a:rPr>
              <a:t>Data Source: </a:t>
            </a:r>
            <a:r>
              <a:rPr lang="en-US" sz="1400" i="1" dirty="0">
                <a:solidFill>
                  <a:schemeClr val="accent6">
                    <a:lumMod val="75000"/>
                  </a:schemeClr>
                </a:solidFill>
                <a:effectLst/>
                <a:latin typeface="Arial" panose="020B0604020202020204" pitchFamily="34" charset="0"/>
              </a:rPr>
              <a:t>https//iced.niti.gov.in/</a:t>
            </a:r>
            <a:endParaRPr lang="en-US" sz="1400" i="1" dirty="0">
              <a:solidFill>
                <a:schemeClr val="accent6">
                  <a:lumMod val="75000"/>
                </a:schemeClr>
              </a:solidFill>
            </a:endParaRPr>
          </a:p>
        </p:txBody>
      </p:sp>
      <p:sp>
        <p:nvSpPr>
          <p:cNvPr id="4" name="Rectangle 3">
            <a:extLst>
              <a:ext uri="{FF2B5EF4-FFF2-40B4-BE49-F238E27FC236}">
                <a16:creationId xmlns:a16="http://schemas.microsoft.com/office/drawing/2014/main" id="{E5D96BB8-776B-D231-61F5-3C17661CAA09}"/>
              </a:ext>
            </a:extLst>
          </p:cNvPr>
          <p:cNvSpPr/>
          <p:nvPr/>
        </p:nvSpPr>
        <p:spPr>
          <a:xfrm>
            <a:off x="7315200" y="1271910"/>
            <a:ext cx="1486800" cy="215193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chemeClr val="tx1"/>
              </a:solidFill>
            </a:endParaRPr>
          </a:p>
        </p:txBody>
      </p:sp>
      <p:sp>
        <p:nvSpPr>
          <p:cNvPr id="7" name="Rectangle 1">
            <a:extLst>
              <a:ext uri="{FF2B5EF4-FFF2-40B4-BE49-F238E27FC236}">
                <a16:creationId xmlns:a16="http://schemas.microsoft.com/office/drawing/2014/main" id="{49E18253-FFC1-F2A5-43FD-BC2B8CFDC9CB}"/>
              </a:ext>
            </a:extLst>
          </p:cNvPr>
          <p:cNvSpPr>
            <a:spLocks noChangeArrowheads="1"/>
          </p:cNvSpPr>
          <p:nvPr/>
        </p:nvSpPr>
        <p:spPr bwMode="auto">
          <a:xfrm>
            <a:off x="0" y="136267"/>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0B45C211-5813-7CFC-739C-35402CE4F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6512" y="2060366"/>
            <a:ext cx="3765488" cy="1350175"/>
          </a:xfrm>
          <a:prstGeom prst="rect">
            <a:avLst/>
          </a:prstGeom>
        </p:spPr>
      </p:pic>
    </p:spTree>
    <p:extLst>
      <p:ext uri="{BB962C8B-B14F-4D97-AF65-F5344CB8AC3E}">
        <p14:creationId xmlns:p14="http://schemas.microsoft.com/office/powerpoint/2010/main" val="338136639"/>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D6E72-4578-46C2-BD19-1BA4B8CB5090}"/>
              </a:ext>
            </a:extLst>
          </p:cNvPr>
          <p:cNvSpPr>
            <a:spLocks noGrp="1"/>
          </p:cNvSpPr>
          <p:nvPr>
            <p:ph type="title"/>
          </p:nvPr>
        </p:nvSpPr>
        <p:spPr>
          <a:xfrm>
            <a:off x="457200" y="89109"/>
            <a:ext cx="8229600" cy="747596"/>
          </a:xfrm>
        </p:spPr>
        <p:txBody>
          <a:bodyPr/>
          <a:lstStyle/>
          <a:p>
            <a:r>
              <a:rPr lang="en-US" dirty="0"/>
              <a:t>Error Metrics Holt Winters vs SARIMAX (0,1,0) (0,1,0,12)</a:t>
            </a:r>
          </a:p>
        </p:txBody>
      </p:sp>
      <p:sp>
        <p:nvSpPr>
          <p:cNvPr id="3" name="Slide Number Placeholder 2">
            <a:extLst>
              <a:ext uri="{FF2B5EF4-FFF2-40B4-BE49-F238E27FC236}">
                <a16:creationId xmlns:a16="http://schemas.microsoft.com/office/drawing/2014/main" id="{68901DA3-122D-4868-8574-12253EA66451}"/>
              </a:ext>
            </a:extLst>
          </p:cNvPr>
          <p:cNvSpPr>
            <a:spLocks noGrp="1"/>
          </p:cNvSpPr>
          <p:nvPr>
            <p:ph type="sldNum" sz="quarter" idx="10"/>
          </p:nvPr>
        </p:nvSpPr>
        <p:spPr/>
        <p:txBody>
          <a:bodyPr/>
          <a:lstStyle/>
          <a:p>
            <a:fld id="{A194DF27-3782-4A65-8E57-69C36A893A25}" type="slidenum">
              <a:rPr lang="en-US" smtClean="0"/>
              <a:pPr/>
              <a:t>24</a:t>
            </a:fld>
            <a:endParaRPr lang="en-US"/>
          </a:p>
        </p:txBody>
      </p:sp>
      <p:pic>
        <p:nvPicPr>
          <p:cNvPr id="5" name="Picture 4">
            <a:extLst>
              <a:ext uri="{FF2B5EF4-FFF2-40B4-BE49-F238E27FC236}">
                <a16:creationId xmlns:a16="http://schemas.microsoft.com/office/drawing/2014/main" id="{AA1E0FD7-FC22-F165-1138-E9D064392F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6315" y="1223783"/>
            <a:ext cx="4791389" cy="2850877"/>
          </a:xfrm>
          <a:prstGeom prst="rect">
            <a:avLst/>
          </a:prstGeom>
        </p:spPr>
      </p:pic>
      <p:sp>
        <p:nvSpPr>
          <p:cNvPr id="6" name="Rectangle 5">
            <a:extLst>
              <a:ext uri="{FF2B5EF4-FFF2-40B4-BE49-F238E27FC236}">
                <a16:creationId xmlns:a16="http://schemas.microsoft.com/office/drawing/2014/main" id="{65C18AA4-FD7C-595F-9C67-BD6083323B4E}"/>
              </a:ext>
            </a:extLst>
          </p:cNvPr>
          <p:cNvSpPr/>
          <p:nvPr/>
        </p:nvSpPr>
        <p:spPr>
          <a:xfrm>
            <a:off x="5448948" y="4706708"/>
            <a:ext cx="2968659" cy="1536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accent6">
                    <a:lumMod val="75000"/>
                  </a:schemeClr>
                </a:solidFill>
                <a:effectLst/>
                <a:latin typeface="Arial" panose="020B0604020202020204" pitchFamily="34" charset="0"/>
              </a:rPr>
              <a:t>Data Source: </a:t>
            </a:r>
            <a:r>
              <a:rPr lang="en-US" sz="1400" i="1" dirty="0">
                <a:solidFill>
                  <a:schemeClr val="accent6">
                    <a:lumMod val="75000"/>
                  </a:schemeClr>
                </a:solidFill>
                <a:effectLst/>
                <a:latin typeface="Arial" panose="020B0604020202020204" pitchFamily="34" charset="0"/>
              </a:rPr>
              <a:t>https//iced.niti.gov.in/</a:t>
            </a:r>
            <a:endParaRPr lang="en-US" sz="1400" i="1" dirty="0">
              <a:solidFill>
                <a:schemeClr val="accent6">
                  <a:lumMod val="75000"/>
                </a:schemeClr>
              </a:solidFill>
            </a:endParaRPr>
          </a:p>
        </p:txBody>
      </p:sp>
      <p:sp>
        <p:nvSpPr>
          <p:cNvPr id="4" name="Rectangle 3">
            <a:extLst>
              <a:ext uri="{FF2B5EF4-FFF2-40B4-BE49-F238E27FC236}">
                <a16:creationId xmlns:a16="http://schemas.microsoft.com/office/drawing/2014/main" id="{E5D96BB8-776B-D231-61F5-3C17661CAA09}"/>
              </a:ext>
            </a:extLst>
          </p:cNvPr>
          <p:cNvSpPr/>
          <p:nvPr/>
        </p:nvSpPr>
        <p:spPr>
          <a:xfrm>
            <a:off x="7315200" y="1271910"/>
            <a:ext cx="1486800" cy="215193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chemeClr val="tx1"/>
              </a:solidFill>
            </a:endParaRPr>
          </a:p>
        </p:txBody>
      </p:sp>
      <p:sp>
        <p:nvSpPr>
          <p:cNvPr id="7" name="Rectangle 1">
            <a:extLst>
              <a:ext uri="{FF2B5EF4-FFF2-40B4-BE49-F238E27FC236}">
                <a16:creationId xmlns:a16="http://schemas.microsoft.com/office/drawing/2014/main" id="{49E18253-FFC1-F2A5-43FD-BC2B8CFDC9CB}"/>
              </a:ext>
            </a:extLst>
          </p:cNvPr>
          <p:cNvSpPr>
            <a:spLocks noChangeArrowheads="1"/>
          </p:cNvSpPr>
          <p:nvPr/>
        </p:nvSpPr>
        <p:spPr bwMode="auto">
          <a:xfrm>
            <a:off x="0" y="136267"/>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0B45C211-5813-7CFC-739C-35402CE4FF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36512" y="2065183"/>
            <a:ext cx="3765488" cy="1340540"/>
          </a:xfrm>
          <a:prstGeom prst="rect">
            <a:avLst/>
          </a:prstGeom>
        </p:spPr>
      </p:pic>
    </p:spTree>
    <p:extLst>
      <p:ext uri="{BB962C8B-B14F-4D97-AF65-F5344CB8AC3E}">
        <p14:creationId xmlns:p14="http://schemas.microsoft.com/office/powerpoint/2010/main" val="3060955623"/>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CA964-FBC1-46EF-BFAD-0846EF5B5B59}"/>
              </a:ext>
            </a:extLst>
          </p:cNvPr>
          <p:cNvSpPr>
            <a:spLocks noGrp="1"/>
          </p:cNvSpPr>
          <p:nvPr>
            <p:ph type="title"/>
          </p:nvPr>
        </p:nvSpPr>
        <p:spPr/>
        <p:txBody>
          <a:bodyPr/>
          <a:lstStyle/>
          <a:p>
            <a:r>
              <a:rPr lang="en-US" dirty="0"/>
              <a:t>Defining Problem Statement</a:t>
            </a:r>
            <a:br>
              <a:rPr lang="en-US" dirty="0"/>
            </a:br>
            <a:endParaRPr lang="en-US" dirty="0"/>
          </a:p>
        </p:txBody>
      </p:sp>
      <p:sp>
        <p:nvSpPr>
          <p:cNvPr id="3" name="Slide Number Placeholder 2">
            <a:extLst>
              <a:ext uri="{FF2B5EF4-FFF2-40B4-BE49-F238E27FC236}">
                <a16:creationId xmlns:a16="http://schemas.microsoft.com/office/drawing/2014/main" id="{245CDC25-1A5E-4B79-9D33-DFEF2D992023}"/>
              </a:ext>
            </a:extLst>
          </p:cNvPr>
          <p:cNvSpPr>
            <a:spLocks noGrp="1"/>
          </p:cNvSpPr>
          <p:nvPr>
            <p:ph type="sldNum" sz="quarter" idx="10"/>
          </p:nvPr>
        </p:nvSpPr>
        <p:spPr/>
        <p:txBody>
          <a:bodyPr/>
          <a:lstStyle/>
          <a:p>
            <a:fld id="{A194DF27-3782-4A65-8E57-69C36A893A25}" type="slidenum">
              <a:rPr lang="en-US" smtClean="0"/>
              <a:pPr/>
              <a:t>25</a:t>
            </a:fld>
            <a:endParaRPr lang="en-US"/>
          </a:p>
        </p:txBody>
      </p:sp>
      <p:sp>
        <p:nvSpPr>
          <p:cNvPr id="4" name="Text Placeholder 3">
            <a:extLst>
              <a:ext uri="{FF2B5EF4-FFF2-40B4-BE49-F238E27FC236}">
                <a16:creationId xmlns:a16="http://schemas.microsoft.com/office/drawing/2014/main" id="{23D17112-F113-40FE-8310-11F3B6E31445}"/>
              </a:ext>
            </a:extLst>
          </p:cNvPr>
          <p:cNvSpPr>
            <a:spLocks noGrp="1"/>
          </p:cNvSpPr>
          <p:nvPr>
            <p:ph type="body" sz="quarter" idx="11"/>
          </p:nvPr>
        </p:nvSpPr>
        <p:spPr>
          <a:xfrm>
            <a:off x="386189" y="2113553"/>
            <a:ext cx="8414254" cy="2487216"/>
          </a:xfrm>
          <a:ln>
            <a:solidFill>
              <a:schemeClr val="tx1"/>
            </a:solidFill>
          </a:ln>
        </p:spPr>
        <p:txBody>
          <a:bodyPr/>
          <a:lstStyle/>
          <a:p>
            <a:pPr>
              <a:lnSpc>
                <a:spcPct val="150000"/>
              </a:lnSpc>
              <a:buFont typeface="Arial" panose="020B0604020202020204" pitchFamily="34" charset="0"/>
              <a:buChar char="•"/>
            </a:pPr>
            <a:endParaRPr lang="en-US" sz="1200" b="1" dirty="0"/>
          </a:p>
          <a:p>
            <a:pPr lvl="2">
              <a:lnSpc>
                <a:spcPct val="150000"/>
              </a:lnSpc>
              <a:buFont typeface="Arial" panose="020B0604020202020204" pitchFamily="34" charset="0"/>
              <a:buChar char="•"/>
            </a:pPr>
            <a:r>
              <a:rPr lang="en-US" sz="1200" b="1" dirty="0"/>
              <a:t>Resource Management </a:t>
            </a:r>
            <a:r>
              <a:rPr lang="en-US" sz="1200" dirty="0"/>
              <a:t>: Efficient  resource allocation by recognizing consumption pattern </a:t>
            </a:r>
          </a:p>
          <a:p>
            <a:pPr lvl="2">
              <a:lnSpc>
                <a:spcPct val="150000"/>
              </a:lnSpc>
              <a:buFont typeface="Arial" panose="020B0604020202020204" pitchFamily="34" charset="0"/>
              <a:buChar char="•"/>
            </a:pPr>
            <a:r>
              <a:rPr lang="en-US" sz="1200" b="1" dirty="0"/>
              <a:t>Energy Efficiency  </a:t>
            </a:r>
            <a:r>
              <a:rPr lang="en-US" sz="1200" dirty="0"/>
              <a:t>: Identifying inefficiencies to reduce wastage </a:t>
            </a:r>
          </a:p>
          <a:p>
            <a:pPr lvl="2">
              <a:lnSpc>
                <a:spcPct val="150000"/>
              </a:lnSpc>
              <a:buFont typeface="Arial" panose="020B0604020202020204" pitchFamily="34" charset="0"/>
              <a:buChar char="•"/>
            </a:pPr>
            <a:r>
              <a:rPr lang="en-US" sz="1200" b="1" dirty="0"/>
              <a:t>Environmental Impact </a:t>
            </a:r>
            <a:r>
              <a:rPr lang="en-US" sz="1200" dirty="0"/>
              <a:t>: Mitigating environmental effects through sustainable energy practice</a:t>
            </a:r>
          </a:p>
          <a:p>
            <a:pPr lvl="2">
              <a:lnSpc>
                <a:spcPct val="150000"/>
              </a:lnSpc>
              <a:buFont typeface="Arial" panose="020B0604020202020204" pitchFamily="34" charset="0"/>
              <a:buChar char="•"/>
            </a:pPr>
            <a:r>
              <a:rPr lang="en-US" sz="1200" b="1" dirty="0"/>
              <a:t>Cost Savings </a:t>
            </a:r>
            <a:r>
              <a:rPr lang="en-US" sz="1200" dirty="0"/>
              <a:t>: Empowering both government and consumer to reduce cost </a:t>
            </a:r>
          </a:p>
          <a:p>
            <a:pPr lvl="2">
              <a:lnSpc>
                <a:spcPct val="150000"/>
              </a:lnSpc>
              <a:buFont typeface="Arial" panose="020B0604020202020204" pitchFamily="34" charset="0"/>
              <a:buChar char="•"/>
            </a:pPr>
            <a:r>
              <a:rPr lang="en-US" sz="1200" b="1" dirty="0"/>
              <a:t>Grid Stability </a:t>
            </a:r>
            <a:r>
              <a:rPr lang="en-US" sz="1200" dirty="0"/>
              <a:t>: Ensure reliable electricity supply </a:t>
            </a:r>
          </a:p>
          <a:p>
            <a:pPr lvl="2">
              <a:lnSpc>
                <a:spcPct val="150000"/>
              </a:lnSpc>
              <a:buFont typeface="Arial" panose="020B0604020202020204" pitchFamily="34" charset="0"/>
              <a:buChar char="•"/>
            </a:pPr>
            <a:r>
              <a:rPr lang="en-US" sz="1200" b="1" dirty="0"/>
              <a:t>Policy Formulation </a:t>
            </a:r>
            <a:r>
              <a:rPr lang="en-US" sz="1200" dirty="0"/>
              <a:t>:  Data driven policy making for the energy sector</a:t>
            </a:r>
          </a:p>
          <a:p>
            <a:pPr lvl="2">
              <a:lnSpc>
                <a:spcPct val="150000"/>
              </a:lnSpc>
              <a:buFont typeface="Arial" panose="020B0604020202020204" pitchFamily="34" charset="0"/>
              <a:buChar char="•"/>
            </a:pPr>
            <a:r>
              <a:rPr lang="en-US" sz="1200" b="1" dirty="0"/>
              <a:t>Infrastructure Planning </a:t>
            </a:r>
            <a:r>
              <a:rPr lang="en-US" sz="1200" dirty="0"/>
              <a:t>: Adequate infrastructure development aligned with demand</a:t>
            </a:r>
          </a:p>
        </p:txBody>
      </p:sp>
      <p:sp>
        <p:nvSpPr>
          <p:cNvPr id="5" name="Text Placeholder 4">
            <a:extLst>
              <a:ext uri="{FF2B5EF4-FFF2-40B4-BE49-F238E27FC236}">
                <a16:creationId xmlns:a16="http://schemas.microsoft.com/office/drawing/2014/main" id="{790398A3-6D58-8016-BF0D-12CA4D2576B3}"/>
              </a:ext>
            </a:extLst>
          </p:cNvPr>
          <p:cNvSpPr txBox="1">
            <a:spLocks/>
          </p:cNvSpPr>
          <p:nvPr/>
        </p:nvSpPr>
        <p:spPr bwMode="gray">
          <a:xfrm>
            <a:off x="386188" y="949855"/>
            <a:ext cx="8414255" cy="797335"/>
          </a:xfrm>
          <a:prstGeom prst="rect">
            <a:avLst/>
          </a:prstGeom>
          <a:solidFill>
            <a:schemeClr val="bg1">
              <a:lumMod val="95000"/>
            </a:schemeClr>
          </a:solidFill>
          <a:ln w="9525">
            <a:noFill/>
            <a:miter lim="800000"/>
            <a:headEnd/>
            <a:tailEnd/>
          </a:ln>
        </p:spPr>
        <p:txBody>
          <a:bodyPr vert="horz" wrap="square" lIns="0" tIns="0" rIns="0" bIns="0" numCol="1" anchor="t" anchorCtr="0" compatLnSpc="1">
            <a:prstTxWarp prst="textNoShape">
              <a:avLst/>
            </a:prstTxWarp>
          </a:bodyPr>
          <a:lstStyle>
            <a:lvl1pPr marL="257175" indent="-257175" algn="l" defTabSz="342900" rtl="0" eaLnBrk="1" fontAlgn="base" hangingPunct="1">
              <a:lnSpc>
                <a:spcPct val="100000"/>
              </a:lnSpc>
              <a:spcBef>
                <a:spcPts val="0"/>
              </a:spcBef>
              <a:spcAft>
                <a:spcPts val="0"/>
              </a:spcAft>
              <a:buFont typeface="Arial" charset="0"/>
              <a:buNone/>
              <a:defRPr b="0" i="0" kern="1200" baseline="0">
                <a:solidFill>
                  <a:schemeClr val="tx1"/>
                </a:solidFill>
                <a:latin typeface="BentonSans Light" panose="02000503000000020004" pitchFamily="2" charset="0"/>
                <a:ea typeface="BentonSans Light" panose="02000503000000020004" pitchFamily="2" charset="0"/>
                <a:cs typeface="BentonSans Light" panose="02000503000000020004" pitchFamily="2" charset="0"/>
              </a:defRPr>
            </a:lvl1pPr>
            <a:lvl2pPr marL="170260" indent="-170260" algn="l" defTabSz="342900" rtl="0" eaLnBrk="1" fontAlgn="base" hangingPunct="1">
              <a:lnSpc>
                <a:spcPct val="100000"/>
              </a:lnSpc>
              <a:spcBef>
                <a:spcPts val="0"/>
              </a:spcBef>
              <a:spcAft>
                <a:spcPts val="0"/>
              </a:spcAft>
              <a:buFont typeface="Arial" charset="0"/>
              <a:buChar char="•"/>
              <a:defRPr sz="1350" b="0" i="0" kern="1200" baseline="0">
                <a:solidFill>
                  <a:schemeClr val="tx1"/>
                </a:solidFill>
                <a:latin typeface="BentonSans Light" panose="02000503000000020004" pitchFamily="2" charset="0"/>
                <a:ea typeface="BentonSans Light" panose="02000503000000020004" pitchFamily="2" charset="0"/>
                <a:cs typeface="BentonSans Light" panose="02000503000000020004" pitchFamily="2" charset="0"/>
              </a:defRPr>
            </a:lvl2pPr>
            <a:lvl3pPr marL="558404" indent="-216694" algn="l" defTabSz="342900" rtl="0" eaLnBrk="1" fontAlgn="base" hangingPunct="1">
              <a:lnSpc>
                <a:spcPct val="100000"/>
              </a:lnSpc>
              <a:spcBef>
                <a:spcPts val="0"/>
              </a:spcBef>
              <a:spcAft>
                <a:spcPts val="0"/>
              </a:spcAft>
              <a:buFont typeface="Arial" pitchFamily="34" charset="0"/>
              <a:buChar char="–"/>
              <a:defRPr b="0" i="0" kern="1200" baseline="0">
                <a:solidFill>
                  <a:schemeClr val="tx1"/>
                </a:solidFill>
                <a:latin typeface="BentonSans Light" panose="02000503000000020004" pitchFamily="2" charset="0"/>
                <a:ea typeface="BentonSans Light" panose="02000503000000020004" pitchFamily="2" charset="0"/>
                <a:cs typeface="BentonSans Light" panose="02000503000000020004" pitchFamily="2" charset="0"/>
              </a:defRPr>
            </a:lvl3pPr>
            <a:lvl4pPr marL="862013" indent="-171450" algn="l" defTabSz="342900" rtl="0" eaLnBrk="1" fontAlgn="base" hangingPunct="1">
              <a:lnSpc>
                <a:spcPct val="100000"/>
              </a:lnSpc>
              <a:spcBef>
                <a:spcPts val="0"/>
              </a:spcBef>
              <a:spcAft>
                <a:spcPts val="0"/>
              </a:spcAft>
              <a:buFont typeface="Arial"/>
              <a:buChar char="•"/>
              <a:defRPr sz="1200" b="0" i="0" kern="1200" baseline="0">
                <a:solidFill>
                  <a:schemeClr val="tx1"/>
                </a:solidFill>
                <a:latin typeface="BentonSans Light" panose="02000503000000020004" pitchFamily="2" charset="0"/>
                <a:ea typeface="BentonSans Light" panose="02000503000000020004" pitchFamily="2" charset="0"/>
                <a:cs typeface="BentonSans Light" panose="02000503000000020004" pitchFamily="2" charset="0"/>
              </a:defRPr>
            </a:lvl4pPr>
            <a:lvl5pPr marL="1197769" indent="-169069" algn="l" defTabSz="342900" rtl="0" eaLnBrk="1" fontAlgn="base" hangingPunct="1">
              <a:lnSpc>
                <a:spcPct val="100000"/>
              </a:lnSpc>
              <a:spcBef>
                <a:spcPts val="0"/>
              </a:spcBef>
              <a:spcAft>
                <a:spcPts val="0"/>
              </a:spcAft>
              <a:buFont typeface="Arial"/>
              <a:buChar char="−"/>
              <a:defRPr sz="1200" b="0" i="0" kern="1200" baseline="0">
                <a:solidFill>
                  <a:schemeClr val="tx1"/>
                </a:solidFill>
                <a:latin typeface="BentonSans Light" panose="02000503000000020004" pitchFamily="2" charset="0"/>
                <a:ea typeface="BentonSans Light" panose="02000503000000020004" pitchFamily="2" charset="0"/>
                <a:cs typeface="BentonSans Light" panose="02000503000000020004" pitchFamily="2"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endParaRPr lang="en-US" sz="1200" dirty="0"/>
          </a:p>
          <a:p>
            <a:r>
              <a:rPr lang="en-US" sz="1200" dirty="0"/>
              <a:t>       The rapid growth of electric consumption in India has become a significant concern, with a rising demand of electricity across various sectors. This analysis aims to analyze and understand the patterns and factors contributing to electric consumption in India and identify potential issues that can be addressed through this analysis</a:t>
            </a:r>
          </a:p>
        </p:txBody>
      </p:sp>
      <p:sp>
        <p:nvSpPr>
          <p:cNvPr id="6" name="Rectangle 5">
            <a:extLst>
              <a:ext uri="{FF2B5EF4-FFF2-40B4-BE49-F238E27FC236}">
                <a16:creationId xmlns:a16="http://schemas.microsoft.com/office/drawing/2014/main" id="{9C9A5B2E-B2B6-B5E5-F79E-8660F517706A}"/>
              </a:ext>
            </a:extLst>
          </p:cNvPr>
          <p:cNvSpPr/>
          <p:nvPr/>
        </p:nvSpPr>
        <p:spPr>
          <a:xfrm>
            <a:off x="386187" y="841045"/>
            <a:ext cx="1706773" cy="24946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latin typeface="BentonSans Book" panose="02000503000000020004" pitchFamily="2" charset="0"/>
              </a:rPr>
              <a:t> Why is it Necessary</a:t>
            </a:r>
          </a:p>
        </p:txBody>
      </p:sp>
      <p:sp>
        <p:nvSpPr>
          <p:cNvPr id="7" name="Rectangle 6">
            <a:extLst>
              <a:ext uri="{FF2B5EF4-FFF2-40B4-BE49-F238E27FC236}">
                <a16:creationId xmlns:a16="http://schemas.microsoft.com/office/drawing/2014/main" id="{6529E3D5-B825-0F00-64EF-EF25E33C114F}"/>
              </a:ext>
            </a:extLst>
          </p:cNvPr>
          <p:cNvSpPr/>
          <p:nvPr/>
        </p:nvSpPr>
        <p:spPr>
          <a:xfrm>
            <a:off x="386187" y="1988822"/>
            <a:ext cx="1706773" cy="24946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latin typeface="BentonSans Book" panose="02000503000000020004" pitchFamily="2" charset="0"/>
              </a:rPr>
              <a:t> What will we Achieve</a:t>
            </a:r>
          </a:p>
        </p:txBody>
      </p:sp>
    </p:spTree>
    <p:extLst>
      <p:ext uri="{BB962C8B-B14F-4D97-AF65-F5344CB8AC3E}">
        <p14:creationId xmlns:p14="http://schemas.microsoft.com/office/powerpoint/2010/main" val="2247169398"/>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CA964-FBC1-46EF-BFAD-0846EF5B5B59}"/>
              </a:ext>
            </a:extLst>
          </p:cNvPr>
          <p:cNvSpPr>
            <a:spLocks noGrp="1"/>
          </p:cNvSpPr>
          <p:nvPr>
            <p:ph type="title"/>
          </p:nvPr>
        </p:nvSpPr>
        <p:spPr/>
        <p:txBody>
          <a:bodyPr/>
          <a:lstStyle/>
          <a:p>
            <a:r>
              <a:rPr lang="en-US" dirty="0"/>
              <a:t>Defining Problem Statement</a:t>
            </a:r>
            <a:br>
              <a:rPr lang="en-US" dirty="0"/>
            </a:br>
            <a:endParaRPr lang="en-US" dirty="0"/>
          </a:p>
        </p:txBody>
      </p:sp>
      <p:sp>
        <p:nvSpPr>
          <p:cNvPr id="3" name="Slide Number Placeholder 2">
            <a:extLst>
              <a:ext uri="{FF2B5EF4-FFF2-40B4-BE49-F238E27FC236}">
                <a16:creationId xmlns:a16="http://schemas.microsoft.com/office/drawing/2014/main" id="{245CDC25-1A5E-4B79-9D33-DFEF2D992023}"/>
              </a:ext>
            </a:extLst>
          </p:cNvPr>
          <p:cNvSpPr>
            <a:spLocks noGrp="1"/>
          </p:cNvSpPr>
          <p:nvPr>
            <p:ph type="sldNum" sz="quarter" idx="10"/>
          </p:nvPr>
        </p:nvSpPr>
        <p:spPr/>
        <p:txBody>
          <a:bodyPr/>
          <a:lstStyle/>
          <a:p>
            <a:fld id="{A194DF27-3782-4A65-8E57-69C36A893A25}" type="slidenum">
              <a:rPr lang="en-US" smtClean="0"/>
              <a:pPr/>
              <a:t>26</a:t>
            </a:fld>
            <a:endParaRPr lang="en-US"/>
          </a:p>
        </p:txBody>
      </p:sp>
      <p:sp>
        <p:nvSpPr>
          <p:cNvPr id="11" name="TextBox 10">
            <a:extLst>
              <a:ext uri="{FF2B5EF4-FFF2-40B4-BE49-F238E27FC236}">
                <a16:creationId xmlns:a16="http://schemas.microsoft.com/office/drawing/2014/main" id="{62BA535E-8790-3E85-78BA-6055EA70C7A7}"/>
              </a:ext>
            </a:extLst>
          </p:cNvPr>
          <p:cNvSpPr txBox="1"/>
          <p:nvPr/>
        </p:nvSpPr>
        <p:spPr>
          <a:xfrm>
            <a:off x="387746" y="753707"/>
            <a:ext cx="8586921" cy="369332"/>
          </a:xfrm>
          <a:prstGeom prst="rect">
            <a:avLst/>
          </a:prstGeom>
          <a:noFill/>
        </p:spPr>
        <p:txBody>
          <a:bodyPr wrap="square" lIns="0" tIns="0" rIns="0" bIns="0" rtlCol="0">
            <a:spAutoFit/>
          </a:bodyPr>
          <a:lstStyle/>
          <a:p>
            <a:pPr algn="l"/>
            <a:r>
              <a:rPr lang="en-US" sz="1200" dirty="0">
                <a:latin typeface="BentonSans Light" panose="02000503000000020004" pitchFamily="2" charset="0"/>
              </a:rPr>
              <a:t>This analysis aims to analyze and understand the patterns and factors contributing to electric consumption in India and identify potential issues that can be addressed through this analysis</a:t>
            </a:r>
          </a:p>
        </p:txBody>
      </p:sp>
      <p:sp>
        <p:nvSpPr>
          <p:cNvPr id="12" name="Text Placeholder 3">
            <a:extLst>
              <a:ext uri="{FF2B5EF4-FFF2-40B4-BE49-F238E27FC236}">
                <a16:creationId xmlns:a16="http://schemas.microsoft.com/office/drawing/2014/main" id="{28B4D70C-FE64-07E6-4979-0451F1E2B71C}"/>
              </a:ext>
            </a:extLst>
          </p:cNvPr>
          <p:cNvSpPr>
            <a:spLocks noGrp="1"/>
          </p:cNvSpPr>
          <p:nvPr>
            <p:ph type="body" sz="quarter" idx="11"/>
          </p:nvPr>
        </p:nvSpPr>
        <p:spPr>
          <a:xfrm>
            <a:off x="387746" y="1376572"/>
            <a:ext cx="8414254" cy="3370840"/>
          </a:xfrm>
          <a:ln>
            <a:solidFill>
              <a:schemeClr val="tx1"/>
            </a:solidFill>
          </a:ln>
        </p:spPr>
        <p:txBody>
          <a:bodyPr/>
          <a:lstStyle/>
          <a:p>
            <a:pPr marL="0" indent="0"/>
            <a:endParaRPr lang="en-US" sz="1400" dirty="0"/>
          </a:p>
          <a:p>
            <a:pPr marL="0" indent="0"/>
            <a:r>
              <a:rPr lang="en-US" sz="1400" dirty="0"/>
              <a:t>      </a:t>
            </a:r>
            <a:r>
              <a:rPr lang="en-US" sz="1200" b="1" u="sng" dirty="0"/>
              <a:t>Future  Energy Demand </a:t>
            </a:r>
            <a:r>
              <a:rPr lang="en-US" sz="1200" b="1" dirty="0"/>
              <a:t>:  </a:t>
            </a:r>
          </a:p>
          <a:p>
            <a:pPr>
              <a:buFont typeface="Arial" panose="020B0604020202020204" pitchFamily="34" charset="0"/>
              <a:buChar char="•"/>
            </a:pPr>
            <a:r>
              <a:rPr lang="en-US" sz="1050" dirty="0"/>
              <a:t>India’s electricity demand will grow up by ~70% by end of this decade from current consumption. To meet the future energy demands India need to focus on Renewable and other non fossil sources. India has set a target of producing </a:t>
            </a:r>
            <a:r>
              <a:rPr lang="en-US" sz="1050" b="1" dirty="0"/>
              <a:t>500 GW </a:t>
            </a:r>
            <a:r>
              <a:rPr lang="en-US" sz="1050" dirty="0"/>
              <a:t>of renewable energy by 2030. This includes 280 GW of solar power and 140 GW of wind power</a:t>
            </a:r>
          </a:p>
          <a:p>
            <a:pPr>
              <a:buFont typeface="Arial" panose="020B0604020202020204" pitchFamily="34" charset="0"/>
              <a:buChar char="•"/>
            </a:pPr>
            <a:endParaRPr lang="en-US" sz="1050" dirty="0"/>
          </a:p>
          <a:p>
            <a:pPr marL="0" indent="0"/>
            <a:r>
              <a:rPr lang="en-US" sz="1200" dirty="0"/>
              <a:t>       </a:t>
            </a:r>
            <a:r>
              <a:rPr lang="en-US" sz="1200" b="1" u="sng" dirty="0"/>
              <a:t>Carbon Emission :</a:t>
            </a:r>
            <a:endParaRPr lang="en-US" sz="1200" dirty="0"/>
          </a:p>
          <a:p>
            <a:pPr marL="285750" indent="-285750">
              <a:buFont typeface="Arial" panose="020B0604020202020204" pitchFamily="34" charset="0"/>
              <a:buChar char="•"/>
            </a:pPr>
            <a:r>
              <a:rPr lang="en-US" sz="1050" dirty="0">
                <a:ea typeface="+mn-ea"/>
                <a:cs typeface="+mn-cs"/>
              </a:rPr>
              <a:t>India contributes to </a:t>
            </a:r>
            <a:r>
              <a:rPr lang="en-US" sz="1050" b="1" dirty="0">
                <a:ea typeface="+mn-ea"/>
                <a:cs typeface="+mn-cs"/>
              </a:rPr>
              <a:t>7% </a:t>
            </a:r>
            <a:r>
              <a:rPr lang="en-US" sz="1050" dirty="0">
                <a:ea typeface="+mn-ea"/>
                <a:cs typeface="+mn-cs"/>
              </a:rPr>
              <a:t>of total global carbon emission. Out of which ~45% of the carbon was emitted by thermal coal plants. To fight the pollution India has decided :</a:t>
            </a:r>
          </a:p>
          <a:p>
            <a:pPr marL="1226344" lvl="4" indent="-285750">
              <a:buFont typeface="Arial" panose="020B0604020202020204" pitchFamily="34" charset="0"/>
              <a:buChar char="•"/>
            </a:pPr>
            <a:r>
              <a:rPr lang="en-US" sz="1000" dirty="0">
                <a:ea typeface="+mn-ea"/>
                <a:cs typeface="+mn-cs"/>
              </a:rPr>
              <a:t>Reduce the carbon intensity of the economy by less than 45% by the end of the 2030</a:t>
            </a:r>
          </a:p>
          <a:p>
            <a:pPr marL="1226344" lvl="4" indent="-285750">
              <a:buFont typeface="Arial" panose="020B0604020202020204" pitchFamily="34" charset="0"/>
              <a:buChar char="•"/>
            </a:pPr>
            <a:r>
              <a:rPr lang="en-US" sz="1000" dirty="0">
                <a:ea typeface="+mn-ea"/>
                <a:cs typeface="+mn-cs"/>
              </a:rPr>
              <a:t>Achieve Net Zero carbon emissions by 2070 (</a:t>
            </a:r>
            <a:r>
              <a:rPr lang="en-US" sz="800" dirty="0">
                <a:ea typeface="+mn-ea"/>
                <a:cs typeface="+mn-cs"/>
              </a:rPr>
              <a:t>Announced by PM Modi in UNFCCC meet, Glasgow Nov’21</a:t>
            </a:r>
            <a:r>
              <a:rPr lang="en-US" sz="1000" dirty="0">
                <a:ea typeface="+mn-ea"/>
                <a:cs typeface="+mn-cs"/>
              </a:rPr>
              <a:t>)</a:t>
            </a:r>
          </a:p>
          <a:p>
            <a:pPr marL="1226344" lvl="4" indent="-285750">
              <a:buFont typeface="Arial" panose="020B0604020202020204" pitchFamily="34" charset="0"/>
              <a:buChar char="•"/>
            </a:pPr>
            <a:endParaRPr lang="en-US" sz="1000" dirty="0">
              <a:ea typeface="+mn-ea"/>
              <a:cs typeface="+mn-cs"/>
            </a:endParaRPr>
          </a:p>
          <a:p>
            <a:pPr marL="0" lvl="1" indent="0">
              <a:buNone/>
            </a:pPr>
            <a:r>
              <a:rPr lang="en-US" sz="1150" dirty="0">
                <a:ea typeface="+mn-ea"/>
                <a:cs typeface="+mn-cs"/>
              </a:rPr>
              <a:t>       </a:t>
            </a:r>
            <a:r>
              <a:rPr lang="en-US" sz="1200" b="1" u="sng" dirty="0"/>
              <a:t>Cost Savings :</a:t>
            </a:r>
          </a:p>
          <a:p>
            <a:pPr lvl="1"/>
            <a:r>
              <a:rPr lang="en-US" sz="1050" dirty="0">
                <a:ea typeface="+mn-ea"/>
                <a:cs typeface="+mn-cs"/>
              </a:rPr>
              <a:t>  India is the second largest coal importer in the world, after China. In 2020, India cut its coal imports by 12.4%. India's coal imports have   risen by 38.2% to Rs. 1,38,477 crore in 2017-18.</a:t>
            </a:r>
            <a:r>
              <a:rPr lang="en-US" sz="1150" dirty="0">
                <a:ea typeface="+mn-ea"/>
                <a:cs typeface="+mn-cs"/>
              </a:rPr>
              <a:t>       </a:t>
            </a:r>
          </a:p>
          <a:p>
            <a:pPr lvl="1"/>
            <a:r>
              <a:rPr lang="en-US" sz="1050" dirty="0">
                <a:ea typeface="+mn-ea"/>
                <a:cs typeface="+mn-cs"/>
              </a:rPr>
              <a:t>Cost of the electricity generated by thermal plants is higher compared to Hydro, Wind and Solar energy </a:t>
            </a:r>
          </a:p>
          <a:p>
            <a:pPr lvl="1"/>
            <a:endParaRPr lang="en-US" sz="1050" dirty="0">
              <a:ea typeface="+mn-ea"/>
              <a:cs typeface="+mn-cs"/>
            </a:endParaRPr>
          </a:p>
          <a:p>
            <a:pPr>
              <a:lnSpc>
                <a:spcPct val="150000"/>
              </a:lnSpc>
              <a:buFont typeface="Arial" panose="020B0604020202020204" pitchFamily="34" charset="0"/>
              <a:buChar char="•"/>
            </a:pPr>
            <a:r>
              <a:rPr lang="en-US" sz="1200" b="1" u="sng" dirty="0"/>
              <a:t>Self Sufficient:</a:t>
            </a:r>
          </a:p>
          <a:p>
            <a:pPr>
              <a:lnSpc>
                <a:spcPct val="150000"/>
              </a:lnSpc>
              <a:buFont typeface="Arial" panose="020B0604020202020204" pitchFamily="34" charset="0"/>
              <a:buChar char="•"/>
            </a:pPr>
            <a:endParaRPr lang="en-US" sz="1200" dirty="0"/>
          </a:p>
        </p:txBody>
      </p:sp>
      <p:sp>
        <p:nvSpPr>
          <p:cNvPr id="6" name="Rectangle 5">
            <a:extLst>
              <a:ext uri="{FF2B5EF4-FFF2-40B4-BE49-F238E27FC236}">
                <a16:creationId xmlns:a16="http://schemas.microsoft.com/office/drawing/2014/main" id="{9C9A5B2E-B2B6-B5E5-F79E-8660F517706A}"/>
              </a:ext>
            </a:extLst>
          </p:cNvPr>
          <p:cNvSpPr/>
          <p:nvPr/>
        </p:nvSpPr>
        <p:spPr>
          <a:xfrm>
            <a:off x="387746" y="1251841"/>
            <a:ext cx="1706773" cy="24946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latin typeface="BentonSans Book" panose="02000503000000020004" pitchFamily="2" charset="0"/>
              </a:rPr>
              <a:t> Why is it Necessary</a:t>
            </a:r>
          </a:p>
        </p:txBody>
      </p:sp>
      <p:sp>
        <p:nvSpPr>
          <p:cNvPr id="13" name="TextBox 12">
            <a:extLst>
              <a:ext uri="{FF2B5EF4-FFF2-40B4-BE49-F238E27FC236}">
                <a16:creationId xmlns:a16="http://schemas.microsoft.com/office/drawing/2014/main" id="{012E0EC2-551B-9251-A95E-99BD6B6762C2}"/>
              </a:ext>
            </a:extLst>
          </p:cNvPr>
          <p:cNvSpPr txBox="1"/>
          <p:nvPr/>
        </p:nvSpPr>
        <p:spPr>
          <a:xfrm>
            <a:off x="195943" y="4872143"/>
            <a:ext cx="1898576" cy="400110"/>
          </a:xfrm>
          <a:prstGeom prst="rect">
            <a:avLst/>
          </a:prstGeom>
          <a:noFill/>
        </p:spPr>
        <p:txBody>
          <a:bodyPr wrap="square" lIns="0" tIns="0" rIns="0" bIns="0" rtlCol="0">
            <a:spAutoFit/>
          </a:bodyPr>
          <a:lstStyle/>
          <a:p>
            <a:r>
              <a:rPr lang="en-US" sz="800" dirty="0"/>
              <a:t>(Source: </a:t>
            </a:r>
            <a:r>
              <a:rPr lang="en-US" sz="800" dirty="0">
                <a:hlinkClick r:id="rId2"/>
              </a:rPr>
              <a:t>https://cea.nic.in/?lang=en</a:t>
            </a:r>
            <a:r>
              <a:rPr lang="en-US" sz="800" dirty="0"/>
              <a:t>)</a:t>
            </a:r>
          </a:p>
          <a:p>
            <a:pPr algn="l"/>
            <a:endParaRPr lang="en-US" b="0" i="0" dirty="0">
              <a:solidFill>
                <a:schemeClr val="bg2"/>
              </a:solidFill>
              <a:latin typeface="BentonSans Light" panose="02000503000000020004" pitchFamily="2" charset="0"/>
            </a:endParaRPr>
          </a:p>
        </p:txBody>
      </p:sp>
    </p:spTree>
    <p:extLst>
      <p:ext uri="{BB962C8B-B14F-4D97-AF65-F5344CB8AC3E}">
        <p14:creationId xmlns:p14="http://schemas.microsoft.com/office/powerpoint/2010/main" val="2703522120"/>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D6E72-4578-46C2-BD19-1BA4B8CB5090}"/>
              </a:ext>
            </a:extLst>
          </p:cNvPr>
          <p:cNvSpPr>
            <a:spLocks noGrp="1"/>
          </p:cNvSpPr>
          <p:nvPr>
            <p:ph type="title"/>
          </p:nvPr>
        </p:nvSpPr>
        <p:spPr/>
        <p:txBody>
          <a:bodyPr/>
          <a:lstStyle/>
          <a:p>
            <a:r>
              <a:rPr lang="en-US" dirty="0"/>
              <a:t>Steps Involved in the Analysis</a:t>
            </a:r>
            <a:br>
              <a:rPr lang="en-US" dirty="0"/>
            </a:br>
            <a:endParaRPr lang="en-US" dirty="0"/>
          </a:p>
        </p:txBody>
      </p:sp>
      <p:sp>
        <p:nvSpPr>
          <p:cNvPr id="3" name="Slide Number Placeholder 2">
            <a:extLst>
              <a:ext uri="{FF2B5EF4-FFF2-40B4-BE49-F238E27FC236}">
                <a16:creationId xmlns:a16="http://schemas.microsoft.com/office/drawing/2014/main" id="{68901DA3-122D-4868-8574-12253EA66451}"/>
              </a:ext>
            </a:extLst>
          </p:cNvPr>
          <p:cNvSpPr>
            <a:spLocks noGrp="1"/>
          </p:cNvSpPr>
          <p:nvPr>
            <p:ph type="sldNum" sz="quarter" idx="10"/>
          </p:nvPr>
        </p:nvSpPr>
        <p:spPr/>
        <p:txBody>
          <a:bodyPr/>
          <a:lstStyle/>
          <a:p>
            <a:fld id="{A194DF27-3782-4A65-8E57-69C36A893A25}" type="slidenum">
              <a:rPr lang="en-US" smtClean="0"/>
              <a:pPr/>
              <a:t>27</a:t>
            </a:fld>
            <a:endParaRPr lang="en-US"/>
          </a:p>
        </p:txBody>
      </p:sp>
      <p:sp>
        <p:nvSpPr>
          <p:cNvPr id="4" name="Text Placeholder 3">
            <a:extLst>
              <a:ext uri="{FF2B5EF4-FFF2-40B4-BE49-F238E27FC236}">
                <a16:creationId xmlns:a16="http://schemas.microsoft.com/office/drawing/2014/main" id="{708403B7-0159-4C7E-8C48-2047C3C178A0}"/>
              </a:ext>
            </a:extLst>
          </p:cNvPr>
          <p:cNvSpPr>
            <a:spLocks noGrp="1"/>
          </p:cNvSpPr>
          <p:nvPr>
            <p:ph type="body" sz="quarter" idx="11"/>
          </p:nvPr>
        </p:nvSpPr>
        <p:spPr>
          <a:xfrm>
            <a:off x="387746" y="853718"/>
            <a:ext cx="8414254" cy="4053912"/>
          </a:xfrm>
        </p:spPr>
        <p:txBody>
          <a:bodyPr/>
          <a:lstStyle/>
          <a:p>
            <a:pPr marL="285750" indent="-285750">
              <a:buFont typeface="Arial" panose="020B0604020202020204" pitchFamily="34" charset="0"/>
              <a:buChar char="•"/>
            </a:pPr>
            <a:r>
              <a:rPr lang="en-US" sz="1400" b="1" u="sng" dirty="0"/>
              <a:t>Data Collection </a:t>
            </a:r>
            <a:r>
              <a:rPr lang="en-US" sz="1400" b="1" dirty="0"/>
              <a:t>:</a:t>
            </a:r>
            <a:r>
              <a:rPr lang="en-US" sz="1400" dirty="0"/>
              <a:t> Historical data on electricity energy consumption, production, loss and related factors for different states and sectors </a:t>
            </a:r>
          </a:p>
          <a:p>
            <a:pPr marL="0" indent="0"/>
            <a:r>
              <a:rPr lang="en-US" sz="1400" i="1" dirty="0"/>
              <a:t>                            </a:t>
            </a:r>
            <a:r>
              <a:rPr lang="en-US" sz="1100" i="1" dirty="0"/>
              <a:t>Source:  indiastat.com - under power category</a:t>
            </a:r>
          </a:p>
          <a:p>
            <a:pPr marL="171450" indent="-171450">
              <a:buFont typeface="Arial" panose="020B0604020202020204" pitchFamily="34" charset="0"/>
              <a:buChar char="•"/>
            </a:pPr>
            <a:endParaRPr lang="en-US" sz="1100" i="1" dirty="0"/>
          </a:p>
          <a:p>
            <a:pPr marL="171450" indent="-171450">
              <a:buFont typeface="Arial" panose="020B0604020202020204" pitchFamily="34" charset="0"/>
              <a:buChar char="•"/>
            </a:pPr>
            <a:r>
              <a:rPr lang="en-US" sz="1400" b="1" i="1" dirty="0"/>
              <a:t>   </a:t>
            </a:r>
            <a:r>
              <a:rPr lang="en-US" sz="1400" b="1" u="sng" dirty="0"/>
              <a:t>Data Preprocessing </a:t>
            </a:r>
            <a:r>
              <a:rPr lang="en-US" sz="1400" dirty="0"/>
              <a:t>:  Univariate and Bi-variate analysis to handle missing values, outliers and data   inconsistencies.</a:t>
            </a:r>
          </a:p>
          <a:p>
            <a:pPr marL="171450" indent="-171450">
              <a:buFont typeface="Arial" panose="020B0604020202020204" pitchFamily="34" charset="0"/>
              <a:buChar char="•"/>
            </a:pPr>
            <a:endParaRPr lang="en-US" sz="1100" i="1" dirty="0"/>
          </a:p>
          <a:p>
            <a:pPr marL="171450" indent="-171450">
              <a:buFont typeface="Arial" panose="020B0604020202020204" pitchFamily="34" charset="0"/>
              <a:buChar char="•"/>
            </a:pPr>
            <a:r>
              <a:rPr lang="en-US" sz="1400" b="1" dirty="0"/>
              <a:t>   </a:t>
            </a:r>
            <a:r>
              <a:rPr lang="en-US" sz="1400" b="1" u="sng" dirty="0"/>
              <a:t>Descriptive Analysis </a:t>
            </a:r>
            <a:r>
              <a:rPr lang="en-US" sz="1400" b="1" dirty="0"/>
              <a:t>:</a:t>
            </a:r>
            <a:r>
              <a:rPr lang="en-US" sz="1100" i="1" dirty="0"/>
              <a:t>  </a:t>
            </a:r>
            <a:r>
              <a:rPr lang="en-US" sz="1400" dirty="0"/>
              <a:t>Visualizing trends, variations and patterns in energy consumption across regions and sectors</a:t>
            </a:r>
            <a:endParaRPr lang="en-US" sz="1100" dirty="0"/>
          </a:p>
          <a:p>
            <a:pPr marL="171450" indent="-171450">
              <a:buFont typeface="Arial" panose="020B0604020202020204" pitchFamily="34" charset="0"/>
              <a:buChar char="•"/>
            </a:pPr>
            <a:endParaRPr lang="en-US" sz="1100" dirty="0"/>
          </a:p>
          <a:p>
            <a:pPr marL="285750" indent="-285750" algn="l">
              <a:buFont typeface="Arial" panose="020B0604020202020204" pitchFamily="34" charset="0"/>
              <a:buChar char="•"/>
            </a:pPr>
            <a:r>
              <a:rPr lang="en-US" sz="1400" b="1" u="sng" dirty="0"/>
              <a:t>Temporal Analysis</a:t>
            </a:r>
            <a:r>
              <a:rPr lang="en-US" sz="1400" b="1" dirty="0"/>
              <a:t> :</a:t>
            </a:r>
            <a:r>
              <a:rPr lang="en-US" sz="1400" dirty="0"/>
              <a:t>  Consumption over time considering :</a:t>
            </a:r>
          </a:p>
          <a:p>
            <a:pPr marL="0" indent="0" algn="l"/>
            <a:r>
              <a:rPr lang="en-US" sz="1400" dirty="0"/>
              <a:t>                                                               </a:t>
            </a:r>
            <a:r>
              <a:rPr lang="en-US" sz="1400" i="1" dirty="0"/>
              <a:t>a) Population growth</a:t>
            </a:r>
          </a:p>
          <a:p>
            <a:pPr marL="0" indent="0" algn="l"/>
            <a:r>
              <a:rPr lang="en-US" sz="1400" i="1" dirty="0"/>
              <a:t>                                                               b) Economic development</a:t>
            </a:r>
          </a:p>
          <a:p>
            <a:pPr marL="0" indent="0" algn="l"/>
            <a:r>
              <a:rPr lang="en-US" sz="1400" i="1" dirty="0"/>
              <a:t>                                                               c) Technological advancements</a:t>
            </a:r>
          </a:p>
          <a:p>
            <a:pPr marL="0" indent="0" algn="l"/>
            <a:endParaRPr lang="en-US" sz="1400" dirty="0"/>
          </a:p>
          <a:p>
            <a:pPr marL="285750" indent="-285750" algn="l">
              <a:buFont typeface="Arial" panose="020B0604020202020204" pitchFamily="34" charset="0"/>
              <a:buChar char="•"/>
            </a:pPr>
            <a:r>
              <a:rPr lang="en-US" sz="1400" b="1" u="sng" dirty="0"/>
              <a:t>Spatial Analysis</a:t>
            </a:r>
            <a:r>
              <a:rPr lang="en-US" sz="1400" b="1" dirty="0"/>
              <a:t> :    </a:t>
            </a:r>
            <a:r>
              <a:rPr lang="en-US" sz="1400" dirty="0"/>
              <a:t>Regional Disparities in energy consumption</a:t>
            </a:r>
          </a:p>
          <a:p>
            <a:pPr marL="285750" indent="-285750" algn="l">
              <a:buFont typeface="Arial" panose="020B0604020202020204" pitchFamily="34" charset="0"/>
              <a:buChar char="•"/>
            </a:pPr>
            <a:endParaRPr lang="en-US" sz="1400" dirty="0"/>
          </a:p>
          <a:p>
            <a:pPr marL="285750" indent="-285750" algn="l">
              <a:buFont typeface="Arial" panose="020B0604020202020204" pitchFamily="34" charset="0"/>
              <a:buChar char="•"/>
            </a:pPr>
            <a:r>
              <a:rPr lang="en-US" sz="1400" b="1" u="sng" dirty="0"/>
              <a:t>Source Analysis</a:t>
            </a:r>
            <a:r>
              <a:rPr lang="en-US" sz="1400" b="1" dirty="0"/>
              <a:t> :    </a:t>
            </a:r>
            <a:r>
              <a:rPr lang="en-US" sz="1400" dirty="0"/>
              <a:t>Analyze shift in energy source and its implications</a:t>
            </a:r>
          </a:p>
          <a:p>
            <a:pPr marL="285750" indent="-285750" algn="l">
              <a:buFont typeface="Arial" panose="020B0604020202020204" pitchFamily="34" charset="0"/>
              <a:buChar char="•"/>
            </a:pPr>
            <a:endParaRPr lang="en-US" sz="1400" dirty="0"/>
          </a:p>
          <a:p>
            <a:pPr marL="285750" indent="-285750" algn="l">
              <a:buFont typeface="Arial" panose="020B0604020202020204" pitchFamily="34" charset="0"/>
              <a:buChar char="•"/>
            </a:pPr>
            <a:r>
              <a:rPr lang="en-US" sz="1400" b="1" u="sng" dirty="0"/>
              <a:t>Sectoral Analysis</a:t>
            </a:r>
            <a:r>
              <a:rPr lang="en-US" sz="1400" b="1" dirty="0"/>
              <a:t> :  </a:t>
            </a:r>
            <a:r>
              <a:rPr lang="en-US" sz="1400" dirty="0"/>
              <a:t>Energy consumption by sectors</a:t>
            </a:r>
          </a:p>
          <a:p>
            <a:pPr marL="940594" lvl="4" indent="0">
              <a:buNone/>
            </a:pPr>
            <a:endParaRPr lang="en-US" sz="1100" i="1" dirty="0"/>
          </a:p>
          <a:p>
            <a:pPr marL="940594" lvl="4" indent="0">
              <a:buNone/>
            </a:pPr>
            <a:endParaRPr lang="en-US" sz="1100" i="1" dirty="0"/>
          </a:p>
          <a:p>
            <a:pPr marL="940594" lvl="4" indent="0">
              <a:buNone/>
            </a:pPr>
            <a:r>
              <a:rPr lang="en-US" sz="1100" i="1" dirty="0"/>
              <a:t>	</a:t>
            </a:r>
          </a:p>
        </p:txBody>
      </p:sp>
    </p:spTree>
    <p:extLst>
      <p:ext uri="{BB962C8B-B14F-4D97-AF65-F5344CB8AC3E}">
        <p14:creationId xmlns:p14="http://schemas.microsoft.com/office/powerpoint/2010/main" val="4165794061"/>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D6E72-4578-46C2-BD19-1BA4B8CB5090}"/>
              </a:ext>
            </a:extLst>
          </p:cNvPr>
          <p:cNvSpPr>
            <a:spLocks noGrp="1"/>
          </p:cNvSpPr>
          <p:nvPr>
            <p:ph type="title"/>
          </p:nvPr>
        </p:nvSpPr>
        <p:spPr/>
        <p:txBody>
          <a:bodyPr/>
          <a:lstStyle/>
          <a:p>
            <a:r>
              <a:rPr lang="en-US" dirty="0"/>
              <a:t>Status</a:t>
            </a:r>
            <a:br>
              <a:rPr lang="en-US" dirty="0"/>
            </a:br>
            <a:endParaRPr lang="en-US" dirty="0"/>
          </a:p>
        </p:txBody>
      </p:sp>
      <p:sp>
        <p:nvSpPr>
          <p:cNvPr id="3" name="Slide Number Placeholder 2">
            <a:extLst>
              <a:ext uri="{FF2B5EF4-FFF2-40B4-BE49-F238E27FC236}">
                <a16:creationId xmlns:a16="http://schemas.microsoft.com/office/drawing/2014/main" id="{68901DA3-122D-4868-8574-12253EA66451}"/>
              </a:ext>
            </a:extLst>
          </p:cNvPr>
          <p:cNvSpPr>
            <a:spLocks noGrp="1"/>
          </p:cNvSpPr>
          <p:nvPr>
            <p:ph type="sldNum" sz="quarter" idx="10"/>
          </p:nvPr>
        </p:nvSpPr>
        <p:spPr/>
        <p:txBody>
          <a:bodyPr/>
          <a:lstStyle/>
          <a:p>
            <a:fld id="{A194DF27-3782-4A65-8E57-69C36A893A25}" type="slidenum">
              <a:rPr lang="en-US" smtClean="0"/>
              <a:pPr/>
              <a:t>28</a:t>
            </a:fld>
            <a:endParaRPr lang="en-US"/>
          </a:p>
        </p:txBody>
      </p:sp>
      <p:graphicFrame>
        <p:nvGraphicFramePr>
          <p:cNvPr id="9" name="Table 8">
            <a:extLst>
              <a:ext uri="{FF2B5EF4-FFF2-40B4-BE49-F238E27FC236}">
                <a16:creationId xmlns:a16="http://schemas.microsoft.com/office/drawing/2014/main" id="{0DD91339-A88D-8C45-3D3C-B9CC31535EEA}"/>
              </a:ext>
            </a:extLst>
          </p:cNvPr>
          <p:cNvGraphicFramePr>
            <a:graphicFrameLocks noGrp="1"/>
          </p:cNvGraphicFramePr>
          <p:nvPr>
            <p:extLst>
              <p:ext uri="{D42A27DB-BD31-4B8C-83A1-F6EECF244321}">
                <p14:modId xmlns:p14="http://schemas.microsoft.com/office/powerpoint/2010/main" val="3999427572"/>
              </p:ext>
            </p:extLst>
          </p:nvPr>
        </p:nvGraphicFramePr>
        <p:xfrm>
          <a:off x="453811" y="1487815"/>
          <a:ext cx="6095999" cy="3213676"/>
        </p:xfrm>
        <a:graphic>
          <a:graphicData uri="http://schemas.openxmlformats.org/drawingml/2006/table">
            <a:tbl>
              <a:tblPr>
                <a:tableStyleId>{1FECB4D8-DB02-4DC6-A0A2-4F2EBAE1DC90}</a:tableStyleId>
              </a:tblPr>
              <a:tblGrid>
                <a:gridCol w="596056">
                  <a:extLst>
                    <a:ext uri="{9D8B030D-6E8A-4147-A177-3AD203B41FA5}">
                      <a16:colId xmlns:a16="http://schemas.microsoft.com/office/drawing/2014/main" val="913168842"/>
                    </a:ext>
                  </a:extLst>
                </a:gridCol>
                <a:gridCol w="3874345">
                  <a:extLst>
                    <a:ext uri="{9D8B030D-6E8A-4147-A177-3AD203B41FA5}">
                      <a16:colId xmlns:a16="http://schemas.microsoft.com/office/drawing/2014/main" val="3471363566"/>
                    </a:ext>
                  </a:extLst>
                </a:gridCol>
                <a:gridCol w="1625598">
                  <a:extLst>
                    <a:ext uri="{9D8B030D-6E8A-4147-A177-3AD203B41FA5}">
                      <a16:colId xmlns:a16="http://schemas.microsoft.com/office/drawing/2014/main" val="2330416599"/>
                    </a:ext>
                  </a:extLst>
                </a:gridCol>
              </a:tblGrid>
              <a:tr h="449146">
                <a:tc>
                  <a:txBody>
                    <a:bodyPr/>
                    <a:lstStyle/>
                    <a:p>
                      <a:pPr algn="l"/>
                      <a:r>
                        <a:rPr lang="en-US" sz="1200" dirty="0">
                          <a:latin typeface="BentonSans Light" panose="02000503000000020004" pitchFamily="2" charset="0"/>
                        </a:rPr>
                        <a:t>1</a:t>
                      </a:r>
                    </a:p>
                  </a:txBody>
                  <a:tcPr anchor="ctr">
                    <a:lnR w="6350" cap="flat" cmpd="sng" algn="ctr">
                      <a:solidFill>
                        <a:schemeClr val="bg1">
                          <a:lumMod val="85000"/>
                        </a:schemeClr>
                      </a:solidFill>
                      <a:prstDash val="solid"/>
                      <a:round/>
                      <a:headEnd type="none" w="med" len="med"/>
                      <a:tailEnd type="none" w="med" len="med"/>
                    </a:lnR>
                  </a:tcPr>
                </a:tc>
                <a:tc>
                  <a:txBody>
                    <a:bodyPr/>
                    <a:lstStyle/>
                    <a:p>
                      <a:pPr marL="0" algn="l" defTabSz="342900" rtl="0" eaLnBrk="1" latinLnBrk="0" hangingPunct="1"/>
                      <a:r>
                        <a:rPr lang="en-US" sz="1200" kern="1200" dirty="0">
                          <a:solidFill>
                            <a:schemeClr val="dk1"/>
                          </a:solidFill>
                          <a:latin typeface="BentonSans Light" panose="02000503000000020004" pitchFamily="2" charset="0"/>
                          <a:ea typeface="+mn-ea"/>
                          <a:cs typeface="+mn-cs"/>
                        </a:rPr>
                        <a:t>Electricity Consumers</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tcPr>
                </a:tc>
                <a:tc>
                  <a:txBody>
                    <a:bodyPr/>
                    <a:lstStyle/>
                    <a:p>
                      <a:pPr algn="l"/>
                      <a:r>
                        <a:rPr lang="en-US" sz="1200" kern="1200" dirty="0">
                          <a:solidFill>
                            <a:schemeClr val="dk1"/>
                          </a:solidFill>
                          <a:latin typeface="BentonSans Light" panose="02000503000000020004" pitchFamily="2" charset="0"/>
                          <a:ea typeface="+mn-ea"/>
                          <a:cs typeface="+mn-cs"/>
                        </a:rPr>
                        <a:t>2008-2021</a:t>
                      </a:r>
                    </a:p>
                  </a:txBody>
                  <a:tcPr anchor="ctr">
                    <a:lnL w="635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2502787596"/>
                  </a:ext>
                </a:extLst>
              </a:tr>
              <a:tr h="423102">
                <a:tc>
                  <a:txBody>
                    <a:bodyPr/>
                    <a:lstStyle/>
                    <a:p>
                      <a:pPr algn="l"/>
                      <a:r>
                        <a:rPr lang="en-US" sz="1200" dirty="0">
                          <a:latin typeface="BentonSans Light" panose="02000503000000020004" pitchFamily="2" charset="0"/>
                        </a:rPr>
                        <a:t>2</a:t>
                      </a:r>
                    </a:p>
                  </a:txBody>
                  <a:tcPr anchor="ctr">
                    <a:lnR w="6350" cap="flat" cmpd="sng" algn="ctr">
                      <a:solidFill>
                        <a:schemeClr val="bg1">
                          <a:lumMod val="85000"/>
                        </a:schemeClr>
                      </a:solidFill>
                      <a:prstDash val="solid"/>
                      <a:round/>
                      <a:headEnd type="none" w="med" len="med"/>
                      <a:tailEnd type="none" w="med" len="med"/>
                    </a:lnR>
                  </a:tcPr>
                </a:tc>
                <a:tc>
                  <a:txBody>
                    <a:bodyPr/>
                    <a:lstStyle/>
                    <a:p>
                      <a:pPr marL="0" algn="l" defTabSz="342900" rtl="0" eaLnBrk="1" latinLnBrk="0" hangingPunct="1"/>
                      <a:r>
                        <a:rPr lang="en-US" sz="1200" kern="1200" dirty="0">
                          <a:solidFill>
                            <a:schemeClr val="dk1"/>
                          </a:solidFill>
                          <a:latin typeface="BentonSans Light" panose="02000503000000020004" pitchFamily="2" charset="0"/>
                          <a:ea typeface="+mn-ea"/>
                          <a:cs typeface="+mn-cs"/>
                        </a:rPr>
                        <a:t>Electricity Tariff and Duty</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tcPr>
                </a:tc>
                <a:tc>
                  <a:txBody>
                    <a:bodyPr/>
                    <a:lstStyle/>
                    <a:p>
                      <a:pPr algn="l"/>
                      <a:r>
                        <a:rPr lang="en-US" sz="1200" kern="1200" dirty="0">
                          <a:solidFill>
                            <a:schemeClr val="dk1"/>
                          </a:solidFill>
                          <a:latin typeface="BentonSans Light" panose="02000503000000020004" pitchFamily="2" charset="0"/>
                          <a:ea typeface="+mn-ea"/>
                          <a:cs typeface="+mn-cs"/>
                        </a:rPr>
                        <a:t>2011,2015,2021</a:t>
                      </a:r>
                    </a:p>
                  </a:txBody>
                  <a:tcPr anchor="ctr">
                    <a:lnL w="635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3474361740"/>
                  </a:ext>
                </a:extLst>
              </a:tr>
              <a:tr h="390238">
                <a:tc>
                  <a:txBody>
                    <a:bodyPr/>
                    <a:lstStyle/>
                    <a:p>
                      <a:pPr algn="l"/>
                      <a:r>
                        <a:rPr lang="en-US" sz="1200" dirty="0">
                          <a:latin typeface="BentonSans Light" panose="02000503000000020004" pitchFamily="2" charset="0"/>
                        </a:rPr>
                        <a:t>3</a:t>
                      </a:r>
                    </a:p>
                  </a:txBody>
                  <a:tcPr anchor="ctr">
                    <a:lnR w="6350" cap="flat" cmpd="sng" algn="ctr">
                      <a:solidFill>
                        <a:schemeClr val="bg1">
                          <a:lumMod val="85000"/>
                        </a:schemeClr>
                      </a:solidFill>
                      <a:prstDash val="solid"/>
                      <a:round/>
                      <a:headEnd type="none" w="med" len="med"/>
                      <a:tailEnd type="none" w="med" len="med"/>
                    </a:lnR>
                  </a:tcPr>
                </a:tc>
                <a:tc>
                  <a:txBody>
                    <a:bodyPr/>
                    <a:lstStyle/>
                    <a:p>
                      <a:pPr marL="0" algn="l" defTabSz="342900" rtl="0" eaLnBrk="1" latinLnBrk="0" hangingPunct="1"/>
                      <a:r>
                        <a:rPr lang="en-US" sz="1200" kern="1200" dirty="0">
                          <a:solidFill>
                            <a:schemeClr val="dk1"/>
                          </a:solidFill>
                          <a:latin typeface="BentonSans Light" panose="02000503000000020004" pitchFamily="2" charset="0"/>
                          <a:ea typeface="+mn-ea"/>
                          <a:cs typeface="+mn-cs"/>
                        </a:rPr>
                        <a:t>Electrification</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tcPr>
                </a:tc>
                <a:tc>
                  <a:txBody>
                    <a:bodyPr/>
                    <a:lstStyle/>
                    <a:p>
                      <a:pPr algn="l"/>
                      <a:r>
                        <a:rPr lang="en-US" sz="1200" kern="1200" dirty="0">
                          <a:solidFill>
                            <a:schemeClr val="dk1"/>
                          </a:solidFill>
                          <a:latin typeface="BentonSans Light" panose="02000503000000020004" pitchFamily="2" charset="0"/>
                          <a:ea typeface="+mn-ea"/>
                          <a:cs typeface="+mn-cs"/>
                        </a:rPr>
                        <a:t>2002-2022</a:t>
                      </a:r>
                    </a:p>
                  </a:txBody>
                  <a:tcPr anchor="ctr">
                    <a:lnL w="635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1945015045"/>
                  </a:ext>
                </a:extLst>
              </a:tr>
              <a:tr h="390238">
                <a:tc>
                  <a:txBody>
                    <a:bodyPr/>
                    <a:lstStyle/>
                    <a:p>
                      <a:pPr algn="l"/>
                      <a:r>
                        <a:rPr lang="en-US" sz="1200" dirty="0">
                          <a:latin typeface="BentonSans Light" panose="02000503000000020004" pitchFamily="2" charset="0"/>
                        </a:rPr>
                        <a:t>4</a:t>
                      </a:r>
                    </a:p>
                  </a:txBody>
                  <a:tcPr anchor="ctr">
                    <a:lnR w="6350" cap="flat" cmpd="sng" algn="ctr">
                      <a:solidFill>
                        <a:schemeClr val="bg1">
                          <a:lumMod val="85000"/>
                        </a:schemeClr>
                      </a:solidFill>
                      <a:prstDash val="solid"/>
                      <a:round/>
                      <a:headEnd type="none" w="med" len="med"/>
                      <a:tailEnd type="none" w="med" len="med"/>
                    </a:lnR>
                  </a:tcPr>
                </a:tc>
                <a:tc>
                  <a:txBody>
                    <a:bodyPr/>
                    <a:lstStyle/>
                    <a:p>
                      <a:pPr marL="0" algn="l" defTabSz="342900" rtl="0" eaLnBrk="1" latinLnBrk="0" hangingPunct="1"/>
                      <a:r>
                        <a:rPr lang="en-US" sz="1200" kern="1200" dirty="0">
                          <a:solidFill>
                            <a:schemeClr val="dk1"/>
                          </a:solidFill>
                          <a:latin typeface="BentonSans Light" panose="02000503000000020004" pitchFamily="2" charset="0"/>
                          <a:ea typeface="+mn-ea"/>
                          <a:cs typeface="+mn-cs"/>
                        </a:rPr>
                        <a:t>Power Allocation</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tcPr>
                </a:tc>
                <a:tc>
                  <a:txBody>
                    <a:bodyPr/>
                    <a:lstStyle/>
                    <a:p>
                      <a:pPr algn="l"/>
                      <a:r>
                        <a:rPr lang="en-US" sz="1200" kern="1200" dirty="0">
                          <a:solidFill>
                            <a:schemeClr val="dk1"/>
                          </a:solidFill>
                          <a:latin typeface="BentonSans Light" panose="02000503000000020004" pitchFamily="2" charset="0"/>
                          <a:ea typeface="+mn-ea"/>
                          <a:cs typeface="+mn-cs"/>
                        </a:rPr>
                        <a:t>2010-2019</a:t>
                      </a:r>
                    </a:p>
                  </a:txBody>
                  <a:tcPr anchor="ctr">
                    <a:lnL w="635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2712192055"/>
                  </a:ext>
                </a:extLst>
              </a:tr>
              <a:tr h="390238">
                <a:tc>
                  <a:txBody>
                    <a:bodyPr/>
                    <a:lstStyle/>
                    <a:p>
                      <a:pPr algn="l"/>
                      <a:r>
                        <a:rPr lang="en-US" sz="1200" dirty="0">
                          <a:latin typeface="BentonSans Light" panose="02000503000000020004" pitchFamily="2" charset="0"/>
                        </a:rPr>
                        <a:t>5</a:t>
                      </a:r>
                    </a:p>
                  </a:txBody>
                  <a:tcPr anchor="ctr">
                    <a:lnR w="6350" cap="flat" cmpd="sng" algn="ctr">
                      <a:solidFill>
                        <a:schemeClr val="bg1">
                          <a:lumMod val="85000"/>
                        </a:schemeClr>
                      </a:solidFill>
                      <a:prstDash val="solid"/>
                      <a:round/>
                      <a:headEnd type="none" w="med" len="med"/>
                      <a:tailEnd type="none" w="med" len="med"/>
                    </a:lnR>
                  </a:tcPr>
                </a:tc>
                <a:tc>
                  <a:txBody>
                    <a:bodyPr/>
                    <a:lstStyle/>
                    <a:p>
                      <a:pPr marL="0" algn="l" defTabSz="342900" rtl="0" eaLnBrk="1" latinLnBrk="0" hangingPunct="1"/>
                      <a:r>
                        <a:rPr lang="en-US" sz="1200" kern="1200" dirty="0">
                          <a:solidFill>
                            <a:schemeClr val="dk1"/>
                          </a:solidFill>
                          <a:latin typeface="BentonSans Light" panose="02000503000000020004" pitchFamily="2" charset="0"/>
                          <a:ea typeface="+mn-ea"/>
                          <a:cs typeface="+mn-cs"/>
                        </a:rPr>
                        <a:t>Power Connected Load</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tcPr>
                </a:tc>
                <a:tc>
                  <a:txBody>
                    <a:bodyPr/>
                    <a:lstStyle/>
                    <a:p>
                      <a:pPr algn="l"/>
                      <a:r>
                        <a:rPr lang="en-US" sz="1200" kern="1200" dirty="0">
                          <a:solidFill>
                            <a:schemeClr val="dk1"/>
                          </a:solidFill>
                          <a:latin typeface="BentonSans Light" panose="02000503000000020004" pitchFamily="2" charset="0"/>
                          <a:ea typeface="+mn-ea"/>
                          <a:cs typeface="+mn-cs"/>
                        </a:rPr>
                        <a:t>2010-2021</a:t>
                      </a:r>
                    </a:p>
                  </a:txBody>
                  <a:tcPr anchor="ctr">
                    <a:lnL w="635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1661349028"/>
                  </a:ext>
                </a:extLst>
              </a:tr>
              <a:tr h="390238">
                <a:tc>
                  <a:txBody>
                    <a:bodyPr/>
                    <a:lstStyle/>
                    <a:p>
                      <a:pPr algn="l"/>
                      <a:r>
                        <a:rPr lang="en-US" sz="1200" dirty="0">
                          <a:latin typeface="BentonSans Light" panose="02000503000000020004" pitchFamily="2" charset="0"/>
                        </a:rPr>
                        <a:t>6</a:t>
                      </a:r>
                    </a:p>
                  </a:txBody>
                  <a:tcPr anchor="ctr">
                    <a:lnR w="6350" cap="flat" cmpd="sng" algn="ctr">
                      <a:solidFill>
                        <a:schemeClr val="bg1">
                          <a:lumMod val="85000"/>
                        </a:schemeClr>
                      </a:solidFill>
                      <a:prstDash val="solid"/>
                      <a:round/>
                      <a:headEnd type="none" w="med" len="med"/>
                      <a:tailEnd type="none" w="med" len="med"/>
                    </a:lnR>
                  </a:tcPr>
                </a:tc>
                <a:tc>
                  <a:txBody>
                    <a:bodyPr/>
                    <a:lstStyle/>
                    <a:p>
                      <a:pPr marL="0" algn="l" defTabSz="342900" rtl="0" eaLnBrk="1" latinLnBrk="0" hangingPunct="1"/>
                      <a:r>
                        <a:rPr lang="en-US" sz="1200" kern="1200" dirty="0">
                          <a:solidFill>
                            <a:schemeClr val="dk1"/>
                          </a:solidFill>
                          <a:latin typeface="BentonSans Light" panose="02000503000000020004" pitchFamily="2" charset="0"/>
                          <a:ea typeface="+mn-ea"/>
                          <a:cs typeface="+mn-cs"/>
                        </a:rPr>
                        <a:t>Power Consumption and Sale</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tcPr>
                </a:tc>
                <a:tc>
                  <a:txBody>
                    <a:bodyPr/>
                    <a:lstStyle/>
                    <a:p>
                      <a:pPr algn="l"/>
                      <a:r>
                        <a:rPr lang="en-US" sz="1200" kern="1200" dirty="0">
                          <a:solidFill>
                            <a:schemeClr val="dk1"/>
                          </a:solidFill>
                          <a:latin typeface="BentonSans Light" panose="02000503000000020004" pitchFamily="2" charset="0"/>
                          <a:ea typeface="+mn-ea"/>
                          <a:cs typeface="+mn-cs"/>
                        </a:rPr>
                        <a:t>2011-2022</a:t>
                      </a:r>
                    </a:p>
                  </a:txBody>
                  <a:tcPr anchor="ctr">
                    <a:lnL w="635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3697008921"/>
                  </a:ext>
                </a:extLst>
              </a:tr>
              <a:tr h="390238">
                <a:tc>
                  <a:txBody>
                    <a:bodyPr/>
                    <a:lstStyle/>
                    <a:p>
                      <a:pPr algn="l"/>
                      <a:r>
                        <a:rPr lang="en-US" sz="1200" dirty="0">
                          <a:latin typeface="BentonSans Light" panose="02000503000000020004" pitchFamily="2" charset="0"/>
                        </a:rPr>
                        <a:t>7</a:t>
                      </a:r>
                    </a:p>
                  </a:txBody>
                  <a:tcPr anchor="ctr">
                    <a:lnR w="6350" cap="flat" cmpd="sng" algn="ctr">
                      <a:solidFill>
                        <a:schemeClr val="bg1">
                          <a:lumMod val="85000"/>
                        </a:schemeClr>
                      </a:solidFill>
                      <a:prstDash val="solid"/>
                      <a:round/>
                      <a:headEnd type="none" w="med" len="med"/>
                      <a:tailEnd type="none" w="med" len="med"/>
                    </a:lnR>
                  </a:tcPr>
                </a:tc>
                <a:tc>
                  <a:txBody>
                    <a:bodyPr/>
                    <a:lstStyle/>
                    <a:p>
                      <a:pPr marL="0" algn="l" defTabSz="342900" rtl="0" eaLnBrk="1" latinLnBrk="0" hangingPunct="1"/>
                      <a:r>
                        <a:rPr lang="en-US" sz="1200" kern="1200" dirty="0">
                          <a:solidFill>
                            <a:schemeClr val="dk1"/>
                          </a:solidFill>
                          <a:latin typeface="BentonSans Light" panose="02000503000000020004" pitchFamily="2" charset="0"/>
                          <a:ea typeface="+mn-ea"/>
                          <a:cs typeface="+mn-cs"/>
                        </a:rPr>
                        <a:t>Power Generation</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tcPr>
                </a:tc>
                <a:tc>
                  <a:txBody>
                    <a:bodyPr/>
                    <a:lstStyle/>
                    <a:p>
                      <a:pPr algn="l"/>
                      <a:r>
                        <a:rPr lang="en-US" sz="1200" kern="1200" dirty="0">
                          <a:solidFill>
                            <a:schemeClr val="dk1"/>
                          </a:solidFill>
                          <a:latin typeface="BentonSans Light" panose="02000503000000020004" pitchFamily="2" charset="0"/>
                          <a:ea typeface="+mn-ea"/>
                          <a:cs typeface="+mn-cs"/>
                        </a:rPr>
                        <a:t>2014-2023</a:t>
                      </a:r>
                    </a:p>
                  </a:txBody>
                  <a:tcPr anchor="ctr">
                    <a:lnL w="635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1713582593"/>
                  </a:ext>
                </a:extLst>
              </a:tr>
              <a:tr h="390238">
                <a:tc>
                  <a:txBody>
                    <a:bodyPr/>
                    <a:lstStyle/>
                    <a:p>
                      <a:pPr algn="l"/>
                      <a:r>
                        <a:rPr lang="en-US" sz="1200" dirty="0">
                          <a:latin typeface="BentonSans Light" panose="02000503000000020004" pitchFamily="2" charset="0"/>
                        </a:rPr>
                        <a:t>8</a:t>
                      </a:r>
                    </a:p>
                  </a:txBody>
                  <a:tcPr anchor="ctr">
                    <a:lnR w="6350" cap="flat" cmpd="sng" algn="ctr">
                      <a:solidFill>
                        <a:schemeClr val="bg1">
                          <a:lumMod val="85000"/>
                        </a:schemeClr>
                      </a:solidFill>
                      <a:prstDash val="solid"/>
                      <a:round/>
                      <a:headEnd type="none" w="med" len="med"/>
                      <a:tailEnd type="none" w="med" len="med"/>
                    </a:lnR>
                  </a:tcPr>
                </a:tc>
                <a:tc>
                  <a:txBody>
                    <a:bodyPr/>
                    <a:lstStyle/>
                    <a:p>
                      <a:pPr marL="0" algn="l" defTabSz="342900" rtl="0" eaLnBrk="1" latinLnBrk="0" hangingPunct="1"/>
                      <a:r>
                        <a:rPr lang="en-US" sz="1200" kern="1200" dirty="0">
                          <a:solidFill>
                            <a:schemeClr val="dk1"/>
                          </a:solidFill>
                          <a:latin typeface="BentonSans Light" panose="02000503000000020004" pitchFamily="2" charset="0"/>
                          <a:ea typeface="+mn-ea"/>
                          <a:cs typeface="+mn-cs"/>
                        </a:rPr>
                        <a:t>Transmission and Distribution</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tcPr>
                </a:tc>
                <a:tc>
                  <a:txBody>
                    <a:bodyPr/>
                    <a:lstStyle/>
                    <a:p>
                      <a:pPr algn="l"/>
                      <a:r>
                        <a:rPr lang="en-US" sz="1200" kern="1200" dirty="0">
                          <a:solidFill>
                            <a:schemeClr val="dk1"/>
                          </a:solidFill>
                          <a:latin typeface="BentonSans Light" panose="02000503000000020004" pitchFamily="2" charset="0"/>
                          <a:ea typeface="+mn-ea"/>
                          <a:cs typeface="+mn-cs"/>
                        </a:rPr>
                        <a:t>2013-2022</a:t>
                      </a:r>
                    </a:p>
                  </a:txBody>
                  <a:tcPr anchor="ctr">
                    <a:lnL w="635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4052757924"/>
                  </a:ext>
                </a:extLst>
              </a:tr>
            </a:tbl>
          </a:graphicData>
        </a:graphic>
      </p:graphicFrame>
      <p:graphicFrame>
        <p:nvGraphicFramePr>
          <p:cNvPr id="10" name="Table 10">
            <a:extLst>
              <a:ext uri="{FF2B5EF4-FFF2-40B4-BE49-F238E27FC236}">
                <a16:creationId xmlns:a16="http://schemas.microsoft.com/office/drawing/2014/main" id="{BC7F05A9-4632-5F9A-2342-87DF61DB9040}"/>
              </a:ext>
            </a:extLst>
          </p:cNvPr>
          <p:cNvGraphicFramePr>
            <a:graphicFrameLocks noGrp="1"/>
          </p:cNvGraphicFramePr>
          <p:nvPr>
            <p:extLst>
              <p:ext uri="{D42A27DB-BD31-4B8C-83A1-F6EECF244321}">
                <p14:modId xmlns:p14="http://schemas.microsoft.com/office/powerpoint/2010/main" val="613810099"/>
              </p:ext>
            </p:extLst>
          </p:nvPr>
        </p:nvGraphicFramePr>
        <p:xfrm>
          <a:off x="453812" y="1076626"/>
          <a:ext cx="6096000" cy="370840"/>
        </p:xfrm>
        <a:graphic>
          <a:graphicData uri="http://schemas.openxmlformats.org/drawingml/2006/table">
            <a:tbl>
              <a:tblPr firstRow="1" bandRow="1">
                <a:tableStyleId>{5C22544A-7EE6-4342-B048-85BDC9FD1C3A}</a:tableStyleId>
              </a:tblPr>
              <a:tblGrid>
                <a:gridCol w="589281">
                  <a:extLst>
                    <a:ext uri="{9D8B030D-6E8A-4147-A177-3AD203B41FA5}">
                      <a16:colId xmlns:a16="http://schemas.microsoft.com/office/drawing/2014/main" val="3511270546"/>
                    </a:ext>
                  </a:extLst>
                </a:gridCol>
                <a:gridCol w="3874347">
                  <a:extLst>
                    <a:ext uri="{9D8B030D-6E8A-4147-A177-3AD203B41FA5}">
                      <a16:colId xmlns:a16="http://schemas.microsoft.com/office/drawing/2014/main" val="90098265"/>
                    </a:ext>
                  </a:extLst>
                </a:gridCol>
                <a:gridCol w="1632372">
                  <a:extLst>
                    <a:ext uri="{9D8B030D-6E8A-4147-A177-3AD203B41FA5}">
                      <a16:colId xmlns:a16="http://schemas.microsoft.com/office/drawing/2014/main" val="191581272"/>
                    </a:ext>
                  </a:extLst>
                </a:gridCol>
              </a:tblGrid>
              <a:tr h="370840">
                <a:tc>
                  <a:txBody>
                    <a:bodyPr/>
                    <a:lstStyle/>
                    <a:p>
                      <a:r>
                        <a:rPr lang="en-US" dirty="0" err="1"/>
                        <a:t>S.No</a:t>
                      </a:r>
                      <a:endParaRPr lang="en-US" dirty="0"/>
                    </a:p>
                  </a:txBody>
                  <a:tcPr/>
                </a:tc>
                <a:tc>
                  <a:txBody>
                    <a:bodyPr/>
                    <a:lstStyle/>
                    <a:p>
                      <a:pPr algn="ctr"/>
                      <a:r>
                        <a:rPr lang="en-US" dirty="0"/>
                        <a:t>Data Description</a:t>
                      </a:r>
                    </a:p>
                  </a:txBody>
                  <a:tcPr/>
                </a:tc>
                <a:tc>
                  <a:txBody>
                    <a:bodyPr/>
                    <a:lstStyle/>
                    <a:p>
                      <a:pPr algn="ctr"/>
                      <a:r>
                        <a:rPr lang="en-US" dirty="0"/>
                        <a:t>Duration</a:t>
                      </a:r>
                    </a:p>
                  </a:txBody>
                  <a:tcPr/>
                </a:tc>
                <a:extLst>
                  <a:ext uri="{0D108BD9-81ED-4DB2-BD59-A6C34878D82A}">
                    <a16:rowId xmlns:a16="http://schemas.microsoft.com/office/drawing/2014/main" val="4060258954"/>
                  </a:ext>
                </a:extLst>
              </a:tr>
            </a:tbl>
          </a:graphicData>
        </a:graphic>
      </p:graphicFrame>
      <p:graphicFrame>
        <p:nvGraphicFramePr>
          <p:cNvPr id="11" name="Table 11">
            <a:extLst>
              <a:ext uri="{FF2B5EF4-FFF2-40B4-BE49-F238E27FC236}">
                <a16:creationId xmlns:a16="http://schemas.microsoft.com/office/drawing/2014/main" id="{BA4305EC-599E-BEF0-A7E3-57A58AA92E16}"/>
              </a:ext>
            </a:extLst>
          </p:cNvPr>
          <p:cNvGraphicFramePr>
            <a:graphicFrameLocks noGrp="1"/>
          </p:cNvGraphicFramePr>
          <p:nvPr>
            <p:extLst>
              <p:ext uri="{D42A27DB-BD31-4B8C-83A1-F6EECF244321}">
                <p14:modId xmlns:p14="http://schemas.microsoft.com/office/powerpoint/2010/main" val="3457271419"/>
              </p:ext>
            </p:extLst>
          </p:nvPr>
        </p:nvGraphicFramePr>
        <p:xfrm>
          <a:off x="6631092" y="1073840"/>
          <a:ext cx="1923627" cy="370840"/>
        </p:xfrm>
        <a:graphic>
          <a:graphicData uri="http://schemas.openxmlformats.org/drawingml/2006/table">
            <a:tbl>
              <a:tblPr firstRow="1" bandRow="1">
                <a:tableStyleId>{5C22544A-7EE6-4342-B048-85BDC9FD1C3A}</a:tableStyleId>
              </a:tblPr>
              <a:tblGrid>
                <a:gridCol w="1923627">
                  <a:extLst>
                    <a:ext uri="{9D8B030D-6E8A-4147-A177-3AD203B41FA5}">
                      <a16:colId xmlns:a16="http://schemas.microsoft.com/office/drawing/2014/main" val="1929910349"/>
                    </a:ext>
                  </a:extLst>
                </a:gridCol>
              </a:tblGrid>
              <a:tr h="370840">
                <a:tc>
                  <a:txBody>
                    <a:bodyPr/>
                    <a:lstStyle/>
                    <a:p>
                      <a:pPr algn="ctr"/>
                      <a:r>
                        <a:rPr lang="en-US" dirty="0"/>
                        <a:t>Status</a:t>
                      </a:r>
                    </a:p>
                  </a:txBody>
                  <a:tcPr/>
                </a:tc>
                <a:extLst>
                  <a:ext uri="{0D108BD9-81ED-4DB2-BD59-A6C34878D82A}">
                    <a16:rowId xmlns:a16="http://schemas.microsoft.com/office/drawing/2014/main" val="308207592"/>
                  </a:ext>
                </a:extLst>
              </a:tr>
            </a:tbl>
          </a:graphicData>
        </a:graphic>
      </p:graphicFrame>
      <p:sp>
        <p:nvSpPr>
          <p:cNvPr id="12" name="Rectangle 11">
            <a:extLst>
              <a:ext uri="{FF2B5EF4-FFF2-40B4-BE49-F238E27FC236}">
                <a16:creationId xmlns:a16="http://schemas.microsoft.com/office/drawing/2014/main" id="{3BC1CC5E-DB2D-C869-EFC4-463DDAD77880}"/>
              </a:ext>
            </a:extLst>
          </p:cNvPr>
          <p:cNvSpPr/>
          <p:nvPr/>
        </p:nvSpPr>
        <p:spPr>
          <a:xfrm>
            <a:off x="6637867" y="1487815"/>
            <a:ext cx="1903306" cy="3213676"/>
          </a:xfrm>
          <a:prstGeom prst="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indent="-285750" defTabSz="342900">
              <a:buFont typeface="Arial" panose="020B0604020202020204" pitchFamily="34" charset="0"/>
              <a:buChar char="•"/>
            </a:pPr>
            <a:r>
              <a:rPr lang="en-US" sz="1200" dirty="0">
                <a:solidFill>
                  <a:schemeClr val="dk1"/>
                </a:solidFill>
                <a:latin typeface="BentonSans Light" panose="02000503000000020004" pitchFamily="2" charset="0"/>
              </a:rPr>
              <a:t>Data Downloaded.</a:t>
            </a:r>
          </a:p>
          <a:p>
            <a:pPr indent="-285750" defTabSz="342900">
              <a:buFont typeface="Arial" panose="020B0604020202020204" pitchFamily="34" charset="0"/>
              <a:buChar char="•"/>
            </a:pPr>
            <a:endParaRPr lang="en-US" sz="1200" dirty="0">
              <a:solidFill>
                <a:schemeClr val="dk1"/>
              </a:solidFill>
              <a:latin typeface="BentonSans Light" panose="02000503000000020004" pitchFamily="2" charset="0"/>
            </a:endParaRPr>
          </a:p>
          <a:p>
            <a:pPr indent="-285750" defTabSz="342900">
              <a:buFont typeface="Arial" panose="020B0604020202020204" pitchFamily="34" charset="0"/>
              <a:buChar char="•"/>
            </a:pPr>
            <a:r>
              <a:rPr lang="en-US" sz="1200" dirty="0">
                <a:solidFill>
                  <a:schemeClr val="dk1"/>
                </a:solidFill>
                <a:latin typeface="BentonSans Light" panose="02000503000000020004" pitchFamily="2" charset="0"/>
              </a:rPr>
              <a:t>Preprocessing in  Progress</a:t>
            </a:r>
          </a:p>
        </p:txBody>
      </p:sp>
    </p:spTree>
    <p:extLst>
      <p:ext uri="{BB962C8B-B14F-4D97-AF65-F5344CB8AC3E}">
        <p14:creationId xmlns:p14="http://schemas.microsoft.com/office/powerpoint/2010/main" val="4177862141"/>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1C3BEF27-1B75-3216-2FCB-446F2C625996}"/>
              </a:ext>
            </a:extLst>
          </p:cNvPr>
          <p:cNvSpPr txBox="1"/>
          <p:nvPr/>
        </p:nvSpPr>
        <p:spPr>
          <a:xfrm>
            <a:off x="109201" y="1225975"/>
            <a:ext cx="4462797" cy="261610"/>
          </a:xfrm>
          <a:prstGeom prst="rect">
            <a:avLst/>
          </a:prstGeom>
          <a:noFill/>
          <a:ln>
            <a:solidFill>
              <a:schemeClr val="tx1"/>
            </a:solidFill>
          </a:ln>
        </p:spPr>
        <p:txBody>
          <a:bodyPr wrap="square">
            <a:spAutoFit/>
          </a:bodyPr>
          <a:lstStyle/>
          <a:p>
            <a:pPr algn="ctr" rtl="0">
              <a:defRPr sz="1400" b="1" i="0" u="none" strike="noStrike" kern="1200" spc="0" baseline="0">
                <a:solidFill>
                  <a:prstClr val="black">
                    <a:lumMod val="65000"/>
                    <a:lumOff val="35000"/>
                  </a:prstClr>
                </a:solidFill>
                <a:latin typeface="+mn-lt"/>
                <a:ea typeface="+mn-ea"/>
                <a:cs typeface="+mn-cs"/>
              </a:defRPr>
            </a:pPr>
            <a:r>
              <a:rPr lang="en-US" sz="1050" b="1" dirty="0"/>
              <a:t>Total Electricity Consumption (in TWH)</a:t>
            </a:r>
          </a:p>
        </p:txBody>
      </p:sp>
      <p:sp>
        <p:nvSpPr>
          <p:cNvPr id="21" name="Title 1">
            <a:extLst>
              <a:ext uri="{FF2B5EF4-FFF2-40B4-BE49-F238E27FC236}">
                <a16:creationId xmlns:a16="http://schemas.microsoft.com/office/drawing/2014/main" id="{43F16002-482A-B6B7-0032-2D07EC06D0C3}"/>
              </a:ext>
            </a:extLst>
          </p:cNvPr>
          <p:cNvSpPr>
            <a:spLocks noGrp="1"/>
          </p:cNvSpPr>
          <p:nvPr>
            <p:ph type="title"/>
          </p:nvPr>
        </p:nvSpPr>
        <p:spPr>
          <a:xfrm>
            <a:off x="248919" y="255621"/>
            <a:ext cx="8229600" cy="376328"/>
          </a:xfrm>
        </p:spPr>
        <p:txBody>
          <a:bodyPr/>
          <a:lstStyle/>
          <a:p>
            <a:r>
              <a:rPr lang="en-US" dirty="0"/>
              <a:t>Electricity Consumption in India</a:t>
            </a:r>
          </a:p>
        </p:txBody>
      </p:sp>
      <p:cxnSp>
        <p:nvCxnSpPr>
          <p:cNvPr id="27" name="Straight Connector 26">
            <a:extLst>
              <a:ext uri="{FF2B5EF4-FFF2-40B4-BE49-F238E27FC236}">
                <a16:creationId xmlns:a16="http://schemas.microsoft.com/office/drawing/2014/main" id="{982B7B74-708A-7A9C-69B2-7F36BEFCAF5E}"/>
              </a:ext>
            </a:extLst>
          </p:cNvPr>
          <p:cNvCxnSpPr>
            <a:cxnSpLocks/>
          </p:cNvCxnSpPr>
          <p:nvPr/>
        </p:nvCxnSpPr>
        <p:spPr>
          <a:xfrm flipV="1">
            <a:off x="4681203" y="1223985"/>
            <a:ext cx="0" cy="3848611"/>
          </a:xfrm>
          <a:prstGeom prst="line">
            <a:avLst/>
          </a:prstGeom>
          <a:ln w="12700"/>
        </p:spPr>
        <p:style>
          <a:lnRef idx="1">
            <a:schemeClr val="accent6"/>
          </a:lnRef>
          <a:fillRef idx="0">
            <a:schemeClr val="accent6"/>
          </a:fillRef>
          <a:effectRef idx="0">
            <a:schemeClr val="accent6"/>
          </a:effectRef>
          <a:fontRef idx="minor">
            <a:schemeClr val="tx1"/>
          </a:fontRef>
        </p:style>
      </p:cxnSp>
      <p:sp>
        <p:nvSpPr>
          <p:cNvPr id="35" name="TextBox 34">
            <a:extLst>
              <a:ext uri="{FF2B5EF4-FFF2-40B4-BE49-F238E27FC236}">
                <a16:creationId xmlns:a16="http://schemas.microsoft.com/office/drawing/2014/main" id="{E89958FA-2363-8AE0-6B5C-2623144300E7}"/>
              </a:ext>
            </a:extLst>
          </p:cNvPr>
          <p:cNvSpPr txBox="1"/>
          <p:nvPr/>
        </p:nvSpPr>
        <p:spPr>
          <a:xfrm>
            <a:off x="5208683" y="4966549"/>
            <a:ext cx="4576232" cy="200055"/>
          </a:xfrm>
          <a:prstGeom prst="rect">
            <a:avLst/>
          </a:prstGeom>
          <a:noFill/>
        </p:spPr>
        <p:txBody>
          <a:bodyPr wrap="square">
            <a:spAutoFit/>
          </a:bodyPr>
          <a:lstStyle/>
          <a:p>
            <a:r>
              <a:rPr lang="en-US" sz="700" dirty="0">
                <a:solidFill>
                  <a:schemeClr val="bg1">
                    <a:lumMod val="65000"/>
                  </a:schemeClr>
                </a:solidFill>
              </a:rPr>
              <a:t>Due to non availability of the data, the consumption value is taken equivalent to production value.</a:t>
            </a:r>
          </a:p>
        </p:txBody>
      </p:sp>
      <p:sp>
        <p:nvSpPr>
          <p:cNvPr id="2" name="TextBox 1">
            <a:extLst>
              <a:ext uri="{FF2B5EF4-FFF2-40B4-BE49-F238E27FC236}">
                <a16:creationId xmlns:a16="http://schemas.microsoft.com/office/drawing/2014/main" id="{F1F97C0C-3DBD-AC74-D623-EB9B5C8DF923}"/>
              </a:ext>
            </a:extLst>
          </p:cNvPr>
          <p:cNvSpPr txBox="1"/>
          <p:nvPr/>
        </p:nvSpPr>
        <p:spPr>
          <a:xfrm flipH="1">
            <a:off x="4790409" y="1223985"/>
            <a:ext cx="4124989" cy="1785104"/>
          </a:xfrm>
          <a:prstGeom prst="rect">
            <a:avLst/>
          </a:prstGeom>
          <a:noFill/>
          <a:ln>
            <a:solidFill>
              <a:schemeClr val="tx1"/>
            </a:solidFill>
          </a:ln>
        </p:spPr>
        <p:txBody>
          <a:bodyPr wrap="square">
            <a:spAutoFit/>
          </a:bodyPr>
          <a:lstStyle>
            <a:defPPr>
              <a:defRPr lang="en-US"/>
            </a:defPPr>
            <a:lvl1pPr marL="285750" indent="-285750">
              <a:buFont typeface="Wingdings" panose="05000000000000000000" pitchFamily="2" charset="2"/>
              <a:buChar char="Ø"/>
              <a:defRPr sz="1050">
                <a:solidFill>
                  <a:schemeClr val="bg1">
                    <a:lumMod val="50000"/>
                  </a:schemeClr>
                </a:solidFill>
              </a:defRPr>
            </a:lvl1pPr>
          </a:lstStyle>
          <a:p>
            <a:r>
              <a:rPr lang="en-US" sz="1000" dirty="0"/>
              <a:t>Growing population along with increasing electrification and per capita usage to drive growth in power consumption</a:t>
            </a:r>
          </a:p>
          <a:p>
            <a:endParaRPr lang="en-US" sz="1000" dirty="0"/>
          </a:p>
          <a:p>
            <a:r>
              <a:rPr lang="en-US" sz="1000" dirty="0"/>
              <a:t> Electricity consumption in India grew by avg 6% YoY and India become 3</a:t>
            </a:r>
            <a:r>
              <a:rPr lang="en-US" sz="1000" baseline="30000" dirty="0"/>
              <a:t>rd</a:t>
            </a:r>
            <a:r>
              <a:rPr lang="en-US" sz="1000" dirty="0"/>
              <a:t> largest producer of electricity in the world</a:t>
            </a:r>
          </a:p>
          <a:p>
            <a:endParaRPr lang="en-US" sz="1000" dirty="0"/>
          </a:p>
          <a:p>
            <a:r>
              <a:rPr lang="en-US" sz="1000" dirty="0"/>
              <a:t>India has become a power surplus country and a net exporter of electricity</a:t>
            </a:r>
          </a:p>
          <a:p>
            <a:endParaRPr lang="en-US" sz="1000" dirty="0"/>
          </a:p>
          <a:p>
            <a:r>
              <a:rPr lang="en-US" sz="1000" dirty="0">
                <a:solidFill>
                  <a:schemeClr val="bg1">
                    <a:lumMod val="50000"/>
                  </a:schemeClr>
                </a:solidFill>
              </a:rPr>
              <a:t>India aims to produce 50% of its electricity from non-fossil fuels by 2030</a:t>
            </a:r>
            <a:endParaRPr lang="en-US" sz="1000" dirty="0"/>
          </a:p>
        </p:txBody>
      </p:sp>
      <p:sp>
        <p:nvSpPr>
          <p:cNvPr id="6" name="TextBox 5">
            <a:extLst>
              <a:ext uri="{FF2B5EF4-FFF2-40B4-BE49-F238E27FC236}">
                <a16:creationId xmlns:a16="http://schemas.microsoft.com/office/drawing/2014/main" id="{C946DE49-9B54-4142-98A5-B77735473785}"/>
              </a:ext>
            </a:extLst>
          </p:cNvPr>
          <p:cNvSpPr txBox="1"/>
          <p:nvPr/>
        </p:nvSpPr>
        <p:spPr>
          <a:xfrm>
            <a:off x="4790409" y="3055965"/>
            <a:ext cx="4124993" cy="1938992"/>
          </a:xfrm>
          <a:prstGeom prst="rect">
            <a:avLst/>
          </a:prstGeom>
          <a:noFill/>
          <a:ln>
            <a:solidFill>
              <a:schemeClr val="tx1"/>
            </a:solidFill>
          </a:ln>
        </p:spPr>
        <p:txBody>
          <a:bodyPr wrap="square">
            <a:spAutoFit/>
          </a:bodyPr>
          <a:lstStyle/>
          <a:p>
            <a:pPr marL="285750" indent="-285750">
              <a:buFont typeface="Wingdings" panose="05000000000000000000" pitchFamily="2" charset="2"/>
              <a:buChar char="Ø"/>
            </a:pPr>
            <a:endParaRPr lang="en-US" sz="1000" dirty="0">
              <a:solidFill>
                <a:schemeClr val="bg1">
                  <a:lumMod val="50000"/>
                </a:schemeClr>
              </a:solidFill>
            </a:endParaRPr>
          </a:p>
          <a:p>
            <a:pPr marL="285750" indent="-285750">
              <a:buFont typeface="Wingdings" panose="05000000000000000000" pitchFamily="2" charset="2"/>
              <a:buChar char="Ø"/>
            </a:pPr>
            <a:r>
              <a:rPr lang="en-US" sz="1000" dirty="0">
                <a:solidFill>
                  <a:schemeClr val="bg1">
                    <a:lumMod val="50000"/>
                  </a:schemeClr>
                </a:solidFill>
              </a:rPr>
              <a:t>Industry sector has the highest share of consumption avg ~40% followed by Domestic ~25% and Agriculture ~18%</a:t>
            </a:r>
          </a:p>
          <a:p>
            <a:pPr marL="285750" indent="-285750">
              <a:buFont typeface="Wingdings" panose="05000000000000000000" pitchFamily="2" charset="2"/>
              <a:buChar char="Ø"/>
            </a:pPr>
            <a:endParaRPr lang="en-US" sz="1000" dirty="0">
              <a:solidFill>
                <a:schemeClr val="bg1">
                  <a:lumMod val="50000"/>
                </a:schemeClr>
              </a:solidFill>
            </a:endParaRPr>
          </a:p>
          <a:p>
            <a:pPr marL="285750" indent="-285750">
              <a:buFont typeface="Wingdings" panose="05000000000000000000" pitchFamily="2" charset="2"/>
              <a:buChar char="Ø"/>
            </a:pPr>
            <a:r>
              <a:rPr lang="en-US" sz="1000" dirty="0">
                <a:solidFill>
                  <a:schemeClr val="bg1">
                    <a:lumMod val="50000"/>
                  </a:schemeClr>
                </a:solidFill>
              </a:rPr>
              <a:t>Domestic sector consumption demand is growing faster then other sectors at avg 7% YoY</a:t>
            </a:r>
          </a:p>
          <a:p>
            <a:pPr marL="285750" indent="-285750">
              <a:buFont typeface="Wingdings" panose="05000000000000000000" pitchFamily="2" charset="2"/>
              <a:buChar char="Ø"/>
            </a:pPr>
            <a:endParaRPr lang="en-US" sz="1000" dirty="0">
              <a:solidFill>
                <a:schemeClr val="bg1">
                  <a:lumMod val="50000"/>
                </a:schemeClr>
              </a:solidFill>
            </a:endParaRPr>
          </a:p>
          <a:p>
            <a:pPr marL="285750" indent="-285750">
              <a:buFont typeface="Wingdings" panose="05000000000000000000" pitchFamily="2" charset="2"/>
              <a:buChar char="Ø"/>
            </a:pPr>
            <a:endParaRPr lang="en-US" sz="1000" dirty="0">
              <a:solidFill>
                <a:schemeClr val="bg1">
                  <a:lumMod val="50000"/>
                </a:schemeClr>
              </a:solidFill>
            </a:endParaRPr>
          </a:p>
          <a:p>
            <a:pPr marL="285750" indent="-285750">
              <a:buFont typeface="Wingdings" panose="05000000000000000000" pitchFamily="2" charset="2"/>
              <a:buChar char="Ø"/>
            </a:pPr>
            <a:endParaRPr lang="en-US" sz="1000" dirty="0">
              <a:solidFill>
                <a:schemeClr val="bg1">
                  <a:lumMod val="50000"/>
                </a:schemeClr>
              </a:solidFill>
            </a:endParaRPr>
          </a:p>
          <a:p>
            <a:pPr marL="285750" indent="-285750">
              <a:buFont typeface="Wingdings" panose="05000000000000000000" pitchFamily="2" charset="2"/>
              <a:buChar char="Ø"/>
            </a:pPr>
            <a:endParaRPr lang="en-US" sz="1000" dirty="0">
              <a:solidFill>
                <a:schemeClr val="bg1">
                  <a:lumMod val="50000"/>
                </a:schemeClr>
              </a:solidFill>
            </a:endParaRPr>
          </a:p>
          <a:p>
            <a:pPr marL="285750" indent="-285750">
              <a:buFont typeface="Wingdings" panose="05000000000000000000" pitchFamily="2" charset="2"/>
              <a:buChar char="Ø"/>
            </a:pPr>
            <a:endParaRPr lang="en-US" sz="1000" dirty="0">
              <a:solidFill>
                <a:schemeClr val="bg1">
                  <a:lumMod val="50000"/>
                </a:schemeClr>
              </a:solidFill>
            </a:endParaRPr>
          </a:p>
          <a:p>
            <a:pPr marL="285750" indent="-285750">
              <a:buFont typeface="Wingdings" panose="05000000000000000000" pitchFamily="2" charset="2"/>
              <a:buChar char="Ø"/>
            </a:pPr>
            <a:endParaRPr lang="en-US" sz="1000" dirty="0">
              <a:solidFill>
                <a:schemeClr val="bg1">
                  <a:lumMod val="50000"/>
                </a:schemeClr>
              </a:solidFill>
            </a:endParaRPr>
          </a:p>
        </p:txBody>
      </p:sp>
      <p:graphicFrame>
        <p:nvGraphicFramePr>
          <p:cNvPr id="13" name="Chart 12">
            <a:extLst>
              <a:ext uri="{FF2B5EF4-FFF2-40B4-BE49-F238E27FC236}">
                <a16:creationId xmlns:a16="http://schemas.microsoft.com/office/drawing/2014/main" id="{99AF5792-28DD-9BCE-9D27-10405FB297E0}"/>
              </a:ext>
            </a:extLst>
          </p:cNvPr>
          <p:cNvGraphicFramePr>
            <a:graphicFrameLocks/>
          </p:cNvGraphicFramePr>
          <p:nvPr>
            <p:extLst>
              <p:ext uri="{D42A27DB-BD31-4B8C-83A1-F6EECF244321}">
                <p14:modId xmlns:p14="http://schemas.microsoft.com/office/powerpoint/2010/main" val="626807396"/>
              </p:ext>
            </p:extLst>
          </p:nvPr>
        </p:nvGraphicFramePr>
        <p:xfrm>
          <a:off x="109203" y="1487586"/>
          <a:ext cx="4462794" cy="15008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9A30B838-AE96-F3A4-B58C-4DABC2161A0C}"/>
              </a:ext>
            </a:extLst>
          </p:cNvPr>
          <p:cNvGraphicFramePr>
            <a:graphicFrameLocks/>
          </p:cNvGraphicFramePr>
          <p:nvPr>
            <p:extLst>
              <p:ext uri="{D42A27DB-BD31-4B8C-83A1-F6EECF244321}">
                <p14:modId xmlns:p14="http://schemas.microsoft.com/office/powerpoint/2010/main" val="773679121"/>
              </p:ext>
            </p:extLst>
          </p:nvPr>
        </p:nvGraphicFramePr>
        <p:xfrm>
          <a:off x="109205" y="3163758"/>
          <a:ext cx="4462792" cy="1802791"/>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19">
            <a:extLst>
              <a:ext uri="{FF2B5EF4-FFF2-40B4-BE49-F238E27FC236}">
                <a16:creationId xmlns:a16="http://schemas.microsoft.com/office/drawing/2014/main" id="{E7996169-3D6B-A776-E727-F8EBAAA10C81}"/>
              </a:ext>
            </a:extLst>
          </p:cNvPr>
          <p:cNvSpPr txBox="1"/>
          <p:nvPr/>
        </p:nvSpPr>
        <p:spPr>
          <a:xfrm>
            <a:off x="109201" y="3058248"/>
            <a:ext cx="4462797" cy="261610"/>
          </a:xfrm>
          <a:prstGeom prst="rect">
            <a:avLst/>
          </a:prstGeom>
          <a:solidFill>
            <a:schemeClr val="bg1"/>
          </a:solidFill>
          <a:ln>
            <a:solidFill>
              <a:schemeClr val="tx1"/>
            </a:solidFill>
          </a:ln>
        </p:spPr>
        <p:txBody>
          <a:bodyPr wrap="square">
            <a:spAutoFit/>
          </a:bodyPr>
          <a:lstStyle/>
          <a:p>
            <a:pPr algn="ctr" rtl="0">
              <a:defRPr sz="1400" b="1" i="0" u="none" strike="noStrike" kern="1200" spc="0" baseline="0">
                <a:solidFill>
                  <a:prstClr val="black">
                    <a:lumMod val="65000"/>
                    <a:lumOff val="35000"/>
                  </a:prstClr>
                </a:solidFill>
                <a:latin typeface="+mn-lt"/>
                <a:ea typeface="+mn-ea"/>
                <a:cs typeface="+mn-cs"/>
              </a:defRPr>
            </a:pPr>
            <a:r>
              <a:rPr lang="en-US" sz="1050" b="1" dirty="0"/>
              <a:t>Total Electricity Consumption by Sector (in TWH)</a:t>
            </a:r>
          </a:p>
        </p:txBody>
      </p:sp>
      <p:sp>
        <p:nvSpPr>
          <p:cNvPr id="16" name="TextBox 15">
            <a:extLst>
              <a:ext uri="{FF2B5EF4-FFF2-40B4-BE49-F238E27FC236}">
                <a16:creationId xmlns:a16="http://schemas.microsoft.com/office/drawing/2014/main" id="{6A6C7FFA-A963-E8A8-C787-6A4F7869CA97}"/>
              </a:ext>
            </a:extLst>
          </p:cNvPr>
          <p:cNvSpPr txBox="1"/>
          <p:nvPr/>
        </p:nvSpPr>
        <p:spPr>
          <a:xfrm>
            <a:off x="53630" y="4954287"/>
            <a:ext cx="4891314" cy="200055"/>
          </a:xfrm>
          <a:prstGeom prst="rect">
            <a:avLst/>
          </a:prstGeom>
          <a:noFill/>
        </p:spPr>
        <p:txBody>
          <a:bodyPr wrap="square">
            <a:spAutoFit/>
          </a:bodyPr>
          <a:lstStyle/>
          <a:p>
            <a:pPr marL="0" marR="0">
              <a:spcBef>
                <a:spcPts val="0"/>
              </a:spcBef>
              <a:spcAft>
                <a:spcPts val="0"/>
              </a:spcAft>
            </a:pPr>
            <a:r>
              <a:rPr lang="en-US" sz="700" dirty="0">
                <a:effectLst/>
                <a:latin typeface="Calibri" panose="020F0502020204030204" pitchFamily="34" charset="0"/>
                <a:ea typeface="Calibri" panose="020F0502020204030204" pitchFamily="34" charset="0"/>
              </a:rPr>
              <a:t>Data Source : </a:t>
            </a:r>
            <a:r>
              <a:rPr lang="en-US" sz="700" u="sng" dirty="0">
                <a:solidFill>
                  <a:srgbClr val="0563C1"/>
                </a:solidFill>
                <a:effectLst/>
                <a:latin typeface="Calibri" panose="020F0502020204030204" pitchFamily="34" charset="0"/>
                <a:ea typeface="Calibri" panose="020F0502020204030204" pitchFamily="34" charset="0"/>
                <a:hlinkClick r:id="rId5"/>
              </a:rPr>
              <a:t>https://mospi.gov.in/publication/energy-statistics-india-2023</a:t>
            </a:r>
            <a:endParaRPr lang="en-US" sz="700" dirty="0">
              <a:effectLst/>
              <a:latin typeface="Calibri" panose="020F0502020204030204" pitchFamily="34" charset="0"/>
              <a:ea typeface="Calibri" panose="020F0502020204030204" pitchFamily="34" charset="0"/>
            </a:endParaRPr>
          </a:p>
        </p:txBody>
      </p:sp>
      <p:sp>
        <p:nvSpPr>
          <p:cNvPr id="17" name="TextBox 16">
            <a:extLst>
              <a:ext uri="{FF2B5EF4-FFF2-40B4-BE49-F238E27FC236}">
                <a16:creationId xmlns:a16="http://schemas.microsoft.com/office/drawing/2014/main" id="{EFCBB295-8BA9-4A90-3142-0BC9AF16A78B}"/>
              </a:ext>
            </a:extLst>
          </p:cNvPr>
          <p:cNvSpPr txBox="1"/>
          <p:nvPr/>
        </p:nvSpPr>
        <p:spPr>
          <a:xfrm>
            <a:off x="154589" y="778919"/>
            <a:ext cx="9090369" cy="369332"/>
          </a:xfrm>
          <a:prstGeom prst="rect">
            <a:avLst/>
          </a:prstGeom>
          <a:noFill/>
        </p:spPr>
        <p:txBody>
          <a:bodyPr wrap="square" lIns="0" tIns="0" rIns="0" bIns="0" rtlCol="0">
            <a:spAutoFit/>
          </a:bodyPr>
          <a:lstStyle/>
          <a:p>
            <a:pPr algn="l"/>
            <a:r>
              <a:rPr lang="en-US" sz="1200" dirty="0">
                <a:solidFill>
                  <a:schemeClr val="bg2"/>
                </a:solidFill>
                <a:latin typeface="BentonSans Light" panose="02000503000000020004" pitchFamily="2" charset="0"/>
              </a:rPr>
              <a:t> India’s electricity consumption has gone up by </a:t>
            </a:r>
            <a:r>
              <a:rPr lang="en-US" sz="1200" b="1" dirty="0">
                <a:solidFill>
                  <a:schemeClr val="bg2"/>
                </a:solidFill>
                <a:latin typeface="BentonSans Light" panose="02000503000000020004" pitchFamily="2" charset="0"/>
              </a:rPr>
              <a:t>65% </a:t>
            </a:r>
            <a:r>
              <a:rPr lang="en-US" sz="1200" dirty="0">
                <a:solidFill>
                  <a:schemeClr val="bg2"/>
                </a:solidFill>
                <a:latin typeface="BentonSans Light" panose="02000503000000020004" pitchFamily="2" charset="0"/>
              </a:rPr>
              <a:t>in last decade and the demand is estimated to reach </a:t>
            </a:r>
            <a:r>
              <a:rPr lang="en-US" sz="1200" b="1" dirty="0">
                <a:solidFill>
                  <a:schemeClr val="bg2"/>
                </a:solidFill>
                <a:latin typeface="BentonSans Light" panose="02000503000000020004" pitchFamily="2" charset="0"/>
              </a:rPr>
              <a:t>1.5 times </a:t>
            </a:r>
            <a:r>
              <a:rPr lang="en-US" sz="1200" dirty="0">
                <a:solidFill>
                  <a:schemeClr val="bg2"/>
                </a:solidFill>
                <a:latin typeface="BentonSans Light" panose="02000503000000020004" pitchFamily="2" charset="0"/>
              </a:rPr>
              <a:t>by 2030. To </a:t>
            </a:r>
          </a:p>
          <a:p>
            <a:pPr algn="l"/>
            <a:r>
              <a:rPr lang="en-US" sz="1200" dirty="0">
                <a:solidFill>
                  <a:schemeClr val="bg2"/>
                </a:solidFill>
                <a:latin typeface="BentonSans Light" panose="02000503000000020004" pitchFamily="2" charset="0"/>
              </a:rPr>
              <a:t>meet future demands and to ensure we generate clean energy India needs to expand electricity production from renewable sources    </a:t>
            </a:r>
            <a:endParaRPr lang="en-US" sz="1200" b="0" i="0" dirty="0">
              <a:solidFill>
                <a:schemeClr val="bg2"/>
              </a:solidFill>
              <a:latin typeface="BentonSans Light" panose="02000503000000020004" pitchFamily="2" charset="0"/>
            </a:endParaRPr>
          </a:p>
        </p:txBody>
      </p:sp>
      <p:sp>
        <p:nvSpPr>
          <p:cNvPr id="19" name="Rectangle 18">
            <a:extLst>
              <a:ext uri="{FF2B5EF4-FFF2-40B4-BE49-F238E27FC236}">
                <a16:creationId xmlns:a16="http://schemas.microsoft.com/office/drawing/2014/main" id="{E1A45603-AB1B-F3DF-43D5-E91891A29B46}"/>
              </a:ext>
            </a:extLst>
          </p:cNvPr>
          <p:cNvSpPr/>
          <p:nvPr/>
        </p:nvSpPr>
        <p:spPr>
          <a:xfrm>
            <a:off x="3011669" y="2330144"/>
            <a:ext cx="1509486" cy="23807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Add electricity production data in this graph</a:t>
            </a:r>
          </a:p>
        </p:txBody>
      </p:sp>
    </p:spTree>
    <p:extLst>
      <p:ext uri="{BB962C8B-B14F-4D97-AF65-F5344CB8AC3E}">
        <p14:creationId xmlns:p14="http://schemas.microsoft.com/office/powerpoint/2010/main" val="1535038819"/>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7FD56-C23A-4916-9E25-FE73483DAA8B}"/>
              </a:ext>
            </a:extLst>
          </p:cNvPr>
          <p:cNvSpPr>
            <a:spLocks noGrp="1"/>
          </p:cNvSpPr>
          <p:nvPr>
            <p:ph type="title"/>
          </p:nvPr>
        </p:nvSpPr>
        <p:spPr/>
        <p:txBody>
          <a:bodyPr/>
          <a:lstStyle/>
          <a:p>
            <a:r>
              <a:rPr lang="en-US" dirty="0"/>
              <a:t>Objectives - What we set out to do</a:t>
            </a:r>
          </a:p>
        </p:txBody>
      </p:sp>
      <p:sp>
        <p:nvSpPr>
          <p:cNvPr id="3" name="Slide Number Placeholder 2">
            <a:extLst>
              <a:ext uri="{FF2B5EF4-FFF2-40B4-BE49-F238E27FC236}">
                <a16:creationId xmlns:a16="http://schemas.microsoft.com/office/drawing/2014/main" id="{84E5B8EA-18CC-47A7-89C6-3CAE4F120932}"/>
              </a:ext>
            </a:extLst>
          </p:cNvPr>
          <p:cNvSpPr>
            <a:spLocks noGrp="1"/>
          </p:cNvSpPr>
          <p:nvPr>
            <p:ph type="sldNum" sz="quarter" idx="10"/>
          </p:nvPr>
        </p:nvSpPr>
        <p:spPr/>
        <p:txBody>
          <a:bodyPr/>
          <a:lstStyle/>
          <a:p>
            <a:fld id="{A194DF27-3782-4A65-8E57-69C36A893A25}" type="slidenum">
              <a:rPr lang="en-US" smtClean="0"/>
              <a:pPr/>
              <a:t>3</a:t>
            </a:fld>
            <a:endParaRPr lang="en-US"/>
          </a:p>
        </p:txBody>
      </p:sp>
      <p:pic>
        <p:nvPicPr>
          <p:cNvPr id="6" name="Picture 5">
            <a:extLst>
              <a:ext uri="{FF2B5EF4-FFF2-40B4-BE49-F238E27FC236}">
                <a16:creationId xmlns:a16="http://schemas.microsoft.com/office/drawing/2014/main" id="{D762F91E-6EBF-92BA-7E02-61402D05D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856" y="809449"/>
            <a:ext cx="5391380" cy="4050940"/>
          </a:xfrm>
          <a:prstGeom prst="rect">
            <a:avLst/>
          </a:prstGeom>
        </p:spPr>
      </p:pic>
    </p:spTree>
    <p:extLst>
      <p:ext uri="{BB962C8B-B14F-4D97-AF65-F5344CB8AC3E}">
        <p14:creationId xmlns:p14="http://schemas.microsoft.com/office/powerpoint/2010/main" val="3493962536"/>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4BDC5A6-1A1C-B044-941C-3657B84239DB}"/>
              </a:ext>
            </a:extLst>
          </p:cNvPr>
          <p:cNvPicPr>
            <a:picLocks noChangeAspect="1"/>
          </p:cNvPicPr>
          <p:nvPr/>
        </p:nvPicPr>
        <p:blipFill>
          <a:blip r:embed="rId3"/>
          <a:stretch>
            <a:fillRect/>
          </a:stretch>
        </p:blipFill>
        <p:spPr>
          <a:xfrm>
            <a:off x="4572000" y="3168342"/>
            <a:ext cx="510521" cy="1431304"/>
          </a:xfrm>
          <a:prstGeom prst="rect">
            <a:avLst/>
          </a:prstGeom>
        </p:spPr>
      </p:pic>
      <p:sp>
        <p:nvSpPr>
          <p:cNvPr id="21" name="Title 1">
            <a:extLst>
              <a:ext uri="{FF2B5EF4-FFF2-40B4-BE49-F238E27FC236}">
                <a16:creationId xmlns:a16="http://schemas.microsoft.com/office/drawing/2014/main" id="{43F16002-482A-B6B7-0032-2D07EC06D0C3}"/>
              </a:ext>
            </a:extLst>
          </p:cNvPr>
          <p:cNvSpPr>
            <a:spLocks noGrp="1"/>
          </p:cNvSpPr>
          <p:nvPr>
            <p:ph type="title"/>
          </p:nvPr>
        </p:nvSpPr>
        <p:spPr>
          <a:xfrm>
            <a:off x="177799" y="260720"/>
            <a:ext cx="8229600" cy="376328"/>
          </a:xfrm>
        </p:spPr>
        <p:txBody>
          <a:bodyPr/>
          <a:lstStyle/>
          <a:p>
            <a:r>
              <a:rPr lang="en-US" dirty="0"/>
              <a:t>Macro Perspective</a:t>
            </a:r>
          </a:p>
        </p:txBody>
      </p:sp>
      <p:cxnSp>
        <p:nvCxnSpPr>
          <p:cNvPr id="6" name="Straight Connector 5">
            <a:extLst>
              <a:ext uri="{FF2B5EF4-FFF2-40B4-BE49-F238E27FC236}">
                <a16:creationId xmlns:a16="http://schemas.microsoft.com/office/drawing/2014/main" id="{D41F1E65-1551-D944-CE1D-DAE13B8220CD}"/>
              </a:ext>
            </a:extLst>
          </p:cNvPr>
          <p:cNvCxnSpPr>
            <a:cxnSpLocks/>
          </p:cNvCxnSpPr>
          <p:nvPr/>
        </p:nvCxnSpPr>
        <p:spPr>
          <a:xfrm flipV="1">
            <a:off x="5208683" y="792468"/>
            <a:ext cx="0" cy="4274109"/>
          </a:xfrm>
          <a:prstGeom prst="line">
            <a:avLst/>
          </a:prstGeom>
          <a:ln w="12700"/>
        </p:spPr>
        <p:style>
          <a:lnRef idx="1">
            <a:schemeClr val="accent6"/>
          </a:lnRef>
          <a:fillRef idx="0">
            <a:schemeClr val="accent6"/>
          </a:fillRef>
          <a:effectRef idx="0">
            <a:schemeClr val="accent6"/>
          </a:effectRef>
          <a:fontRef idx="minor">
            <a:schemeClr val="tx1"/>
          </a:fontRef>
        </p:style>
      </p:cxnSp>
      <p:sp>
        <p:nvSpPr>
          <p:cNvPr id="8" name="TextBox 7">
            <a:extLst>
              <a:ext uri="{FF2B5EF4-FFF2-40B4-BE49-F238E27FC236}">
                <a16:creationId xmlns:a16="http://schemas.microsoft.com/office/drawing/2014/main" id="{8C031EB5-0105-5EA1-38E0-249FFCA93B84}"/>
              </a:ext>
            </a:extLst>
          </p:cNvPr>
          <p:cNvSpPr txBox="1"/>
          <p:nvPr/>
        </p:nvSpPr>
        <p:spPr>
          <a:xfrm>
            <a:off x="5334824" y="2770774"/>
            <a:ext cx="3721546" cy="2185214"/>
          </a:xfrm>
          <a:prstGeom prst="rect">
            <a:avLst/>
          </a:prstGeom>
          <a:noFill/>
          <a:ln>
            <a:solidFill>
              <a:schemeClr val="tx1"/>
            </a:solidFill>
          </a:ln>
        </p:spPr>
        <p:txBody>
          <a:bodyPr wrap="square">
            <a:spAutoFit/>
          </a:bodyPr>
          <a:lstStyle/>
          <a:p>
            <a:pPr marL="285750" indent="-285750">
              <a:buFont typeface="Wingdings" panose="05000000000000000000" pitchFamily="2" charset="2"/>
              <a:buChar char="Ø"/>
            </a:pPr>
            <a:r>
              <a:rPr lang="en-US" sz="850" dirty="0">
                <a:solidFill>
                  <a:schemeClr val="bg1">
                    <a:lumMod val="50000"/>
                  </a:schemeClr>
                </a:solidFill>
              </a:rPr>
              <a:t>India has set a target of producing 500 GW of renewable energy by 2030. This includes 280 GW of solar power and 140 GW of wind power</a:t>
            </a:r>
          </a:p>
          <a:p>
            <a:endParaRPr lang="en-US" sz="850" dirty="0">
              <a:solidFill>
                <a:schemeClr val="bg1">
                  <a:lumMod val="50000"/>
                </a:schemeClr>
              </a:solidFill>
            </a:endParaRPr>
          </a:p>
          <a:p>
            <a:pPr marL="285750" indent="-285750">
              <a:buFont typeface="Wingdings" panose="05000000000000000000" pitchFamily="2" charset="2"/>
              <a:buChar char="Ø"/>
            </a:pPr>
            <a:r>
              <a:rPr lang="en-US" sz="850" dirty="0">
                <a:solidFill>
                  <a:schemeClr val="bg1">
                    <a:lumMod val="50000"/>
                  </a:schemeClr>
                </a:solidFill>
              </a:rPr>
              <a:t>Only solar installed capacity grew by avg 45% YoY, not much was done to increase installed capacity for other sources in last decade</a:t>
            </a:r>
          </a:p>
          <a:p>
            <a:pPr marL="285750" indent="-285750">
              <a:buFont typeface="Wingdings" panose="05000000000000000000" pitchFamily="2" charset="2"/>
              <a:buChar char="Ø"/>
            </a:pPr>
            <a:endParaRPr lang="en-US" sz="850" dirty="0">
              <a:solidFill>
                <a:schemeClr val="bg1">
                  <a:lumMod val="50000"/>
                </a:schemeClr>
              </a:solidFill>
            </a:endParaRPr>
          </a:p>
          <a:p>
            <a:pPr marL="285750" indent="-285750">
              <a:buFont typeface="Wingdings" panose="05000000000000000000" pitchFamily="2" charset="2"/>
              <a:buChar char="Ø"/>
            </a:pPr>
            <a:r>
              <a:rPr lang="en-US" sz="850" dirty="0">
                <a:solidFill>
                  <a:schemeClr val="bg1">
                    <a:lumMod val="50000"/>
                  </a:schemeClr>
                </a:solidFill>
              </a:rPr>
              <a:t>As on 30 November 2019, India had an installed power capacity of 365.9 GW, of which coal dominated with 56%, followed by RE at 23%, hydro at 12%</a:t>
            </a:r>
          </a:p>
          <a:p>
            <a:endParaRPr lang="en-US" sz="850" dirty="0">
              <a:solidFill>
                <a:schemeClr val="bg1">
                  <a:lumMod val="50000"/>
                </a:schemeClr>
              </a:solidFill>
            </a:endParaRPr>
          </a:p>
          <a:p>
            <a:pPr marL="285750" indent="-285750">
              <a:buFont typeface="Wingdings" panose="05000000000000000000" pitchFamily="2" charset="2"/>
              <a:buChar char="Ø"/>
            </a:pPr>
            <a:r>
              <a:rPr lang="en-US" sz="850" dirty="0">
                <a:solidFill>
                  <a:schemeClr val="bg1">
                    <a:lumMod val="50000"/>
                  </a:schemeClr>
                </a:solidFill>
              </a:rPr>
              <a:t>With the current growth rate, we will fall short by ~37% for Solar and ~55% for Wind power generation </a:t>
            </a:r>
          </a:p>
          <a:p>
            <a:pPr marL="285750" indent="-285750">
              <a:buFont typeface="Wingdings" panose="05000000000000000000" pitchFamily="2" charset="2"/>
              <a:buChar char="Ø"/>
            </a:pPr>
            <a:endParaRPr lang="en-US" sz="850" dirty="0">
              <a:solidFill>
                <a:schemeClr val="bg1">
                  <a:lumMod val="50000"/>
                </a:schemeClr>
              </a:solidFill>
            </a:endParaRPr>
          </a:p>
          <a:p>
            <a:pPr marL="285750" indent="-285750">
              <a:buFont typeface="Wingdings" panose="05000000000000000000" pitchFamily="2" charset="2"/>
              <a:buChar char="Ø"/>
            </a:pPr>
            <a:endParaRPr lang="en-US" sz="850" dirty="0">
              <a:solidFill>
                <a:schemeClr val="bg1">
                  <a:lumMod val="50000"/>
                </a:schemeClr>
              </a:solidFill>
            </a:endParaRPr>
          </a:p>
          <a:p>
            <a:pPr marL="285750" indent="-285750">
              <a:buFont typeface="Wingdings" panose="05000000000000000000" pitchFamily="2" charset="2"/>
              <a:buChar char="Ø"/>
            </a:pPr>
            <a:endParaRPr lang="en-US" sz="850" dirty="0">
              <a:solidFill>
                <a:schemeClr val="bg1">
                  <a:lumMod val="50000"/>
                </a:schemeClr>
              </a:solidFill>
            </a:endParaRPr>
          </a:p>
        </p:txBody>
      </p:sp>
      <p:sp>
        <p:nvSpPr>
          <p:cNvPr id="15" name="TextBox 14">
            <a:extLst>
              <a:ext uri="{FF2B5EF4-FFF2-40B4-BE49-F238E27FC236}">
                <a16:creationId xmlns:a16="http://schemas.microsoft.com/office/drawing/2014/main" id="{65007061-0F52-FC1E-749B-00A70C991C2C}"/>
              </a:ext>
            </a:extLst>
          </p:cNvPr>
          <p:cNvSpPr txBox="1"/>
          <p:nvPr/>
        </p:nvSpPr>
        <p:spPr>
          <a:xfrm>
            <a:off x="5334827" y="800938"/>
            <a:ext cx="3721543" cy="1846659"/>
          </a:xfrm>
          <a:prstGeom prst="rect">
            <a:avLst/>
          </a:prstGeom>
          <a:noFill/>
          <a:ln>
            <a:solidFill>
              <a:schemeClr val="tx1"/>
            </a:solidFill>
          </a:ln>
        </p:spPr>
        <p:txBody>
          <a:bodyPr wrap="square">
            <a:spAutoFit/>
          </a:bodyPr>
          <a:lstStyle/>
          <a:p>
            <a:pPr marL="171450" indent="-171450">
              <a:buFont typeface="Wingdings" panose="05000000000000000000" pitchFamily="2" charset="2"/>
              <a:buChar char="Ø"/>
            </a:pPr>
            <a:r>
              <a:rPr lang="en-US" sz="850" dirty="0">
                <a:solidFill>
                  <a:schemeClr val="bg1">
                    <a:lumMod val="50000"/>
                  </a:schemeClr>
                </a:solidFill>
              </a:rPr>
              <a:t>India announces its ambitious plan to</a:t>
            </a:r>
            <a:r>
              <a:rPr lang="en-US" sz="900" dirty="0">
                <a:solidFill>
                  <a:schemeClr val="bg1">
                    <a:lumMod val="50000"/>
                  </a:schemeClr>
                </a:solidFill>
              </a:rPr>
              <a:t> achieve net-zero carbon emissions by 2070</a:t>
            </a:r>
          </a:p>
          <a:p>
            <a:pPr marL="171450" indent="-171450">
              <a:buFont typeface="Wingdings" panose="05000000000000000000" pitchFamily="2" charset="2"/>
              <a:buChar char="Ø"/>
            </a:pPr>
            <a:endParaRPr lang="en-US" sz="900" dirty="0">
              <a:solidFill>
                <a:schemeClr val="bg1">
                  <a:lumMod val="50000"/>
                </a:schemeClr>
              </a:solidFill>
            </a:endParaRPr>
          </a:p>
          <a:p>
            <a:pPr marL="171450" indent="-171450">
              <a:buFont typeface="Wingdings" panose="05000000000000000000" pitchFamily="2" charset="2"/>
              <a:buChar char="Ø"/>
            </a:pPr>
            <a:r>
              <a:rPr lang="en-US" sz="900" dirty="0">
                <a:solidFill>
                  <a:schemeClr val="bg1">
                    <a:lumMod val="50000"/>
                  </a:schemeClr>
                </a:solidFill>
              </a:rPr>
              <a:t>India Contributes to 7% of global carbon emission </a:t>
            </a:r>
          </a:p>
          <a:p>
            <a:pPr marL="171450" indent="-171450">
              <a:buFont typeface="Wingdings" panose="05000000000000000000" pitchFamily="2" charset="2"/>
              <a:buChar char="Ø"/>
            </a:pPr>
            <a:endParaRPr lang="en-US" sz="900" dirty="0">
              <a:solidFill>
                <a:schemeClr val="bg1">
                  <a:lumMod val="50000"/>
                </a:schemeClr>
              </a:solidFill>
            </a:endParaRPr>
          </a:p>
          <a:p>
            <a:pPr marL="171450" indent="-171450">
              <a:buFont typeface="Wingdings" panose="05000000000000000000" pitchFamily="2" charset="2"/>
              <a:buChar char="Ø"/>
            </a:pPr>
            <a:r>
              <a:rPr lang="en-US" sz="900" dirty="0">
                <a:solidFill>
                  <a:schemeClr val="bg1">
                    <a:lumMod val="50000"/>
                  </a:schemeClr>
                </a:solidFill>
              </a:rPr>
              <a:t>Coal thermal plants contributes to ~45% of the total carbon emission in India alone.</a:t>
            </a:r>
          </a:p>
          <a:p>
            <a:endParaRPr lang="en-US" sz="850" dirty="0">
              <a:solidFill>
                <a:schemeClr val="bg1">
                  <a:lumMod val="50000"/>
                </a:schemeClr>
              </a:solidFill>
            </a:endParaRPr>
          </a:p>
          <a:p>
            <a:pPr marL="171450" indent="-171450">
              <a:buFont typeface="Wingdings" panose="05000000000000000000" pitchFamily="2" charset="2"/>
              <a:buChar char="Ø"/>
            </a:pPr>
            <a:r>
              <a:rPr lang="en-US" sz="850" dirty="0">
                <a:solidFill>
                  <a:schemeClr val="bg1">
                    <a:lumMod val="50000"/>
                  </a:schemeClr>
                </a:solidFill>
              </a:rPr>
              <a:t>~ 85% of India’s electricity comes from fossil fuel. Share of Coal is ~45 - 50%, Oil ~25% , gas is 10%</a:t>
            </a:r>
          </a:p>
          <a:p>
            <a:endParaRPr lang="en-US" sz="850" dirty="0">
              <a:solidFill>
                <a:schemeClr val="bg1">
                  <a:lumMod val="50000"/>
                </a:schemeClr>
              </a:solidFill>
            </a:endParaRPr>
          </a:p>
          <a:p>
            <a:pPr marL="171450" indent="-171450">
              <a:buFont typeface="Wingdings" panose="05000000000000000000" pitchFamily="2" charset="2"/>
              <a:buChar char="Ø"/>
            </a:pPr>
            <a:r>
              <a:rPr lang="en-US" sz="850" dirty="0">
                <a:solidFill>
                  <a:schemeClr val="bg1">
                    <a:lumMod val="50000"/>
                  </a:schemeClr>
                </a:solidFill>
              </a:rPr>
              <a:t>Though renewable capacity grew by avg. 10% YoY but the growth rate fell short in front of growing demand </a:t>
            </a:r>
          </a:p>
        </p:txBody>
      </p:sp>
      <p:sp>
        <p:nvSpPr>
          <p:cNvPr id="32" name="TextBox 31">
            <a:extLst>
              <a:ext uri="{FF2B5EF4-FFF2-40B4-BE49-F238E27FC236}">
                <a16:creationId xmlns:a16="http://schemas.microsoft.com/office/drawing/2014/main" id="{534E3A7D-6B2F-F02B-4933-4DBF2B871EBF}"/>
              </a:ext>
            </a:extLst>
          </p:cNvPr>
          <p:cNvSpPr txBox="1"/>
          <p:nvPr/>
        </p:nvSpPr>
        <p:spPr>
          <a:xfrm>
            <a:off x="177796" y="2781450"/>
            <a:ext cx="4904739" cy="253916"/>
          </a:xfrm>
          <a:prstGeom prst="rect">
            <a:avLst/>
          </a:prstGeom>
          <a:solidFill>
            <a:schemeClr val="bg1"/>
          </a:solidFill>
          <a:ln>
            <a:solidFill>
              <a:schemeClr val="tx1"/>
            </a:solidFill>
          </a:ln>
        </p:spPr>
        <p:txBody>
          <a:bodyPr wrap="square">
            <a:spAutoFit/>
          </a:bodyPr>
          <a:lstStyle/>
          <a:p>
            <a:pPr algn="ctr" rtl="0">
              <a:defRPr sz="1400" b="1" i="0" u="none" strike="noStrike" kern="1200" spc="0" baseline="0">
                <a:solidFill>
                  <a:prstClr val="black">
                    <a:lumMod val="65000"/>
                    <a:lumOff val="35000"/>
                  </a:prstClr>
                </a:solidFill>
                <a:latin typeface="+mn-lt"/>
                <a:ea typeface="+mn-ea"/>
                <a:cs typeface="+mn-cs"/>
              </a:defRPr>
            </a:pPr>
            <a:r>
              <a:rPr lang="en-US" sz="1050" b="1" dirty="0"/>
              <a:t>Renewable Energy Installed Capacity (GWH) </a:t>
            </a:r>
          </a:p>
        </p:txBody>
      </p:sp>
      <p:graphicFrame>
        <p:nvGraphicFramePr>
          <p:cNvPr id="11" name="Chart 10">
            <a:extLst>
              <a:ext uri="{FF2B5EF4-FFF2-40B4-BE49-F238E27FC236}">
                <a16:creationId xmlns:a16="http://schemas.microsoft.com/office/drawing/2014/main" id="{B047DFBD-EB5C-A7D3-6E4F-8F9427190311}"/>
              </a:ext>
            </a:extLst>
          </p:cNvPr>
          <p:cNvGraphicFramePr>
            <a:graphicFrameLocks/>
          </p:cNvGraphicFramePr>
          <p:nvPr>
            <p:extLst>
              <p:ext uri="{D42A27DB-BD31-4B8C-83A1-F6EECF244321}">
                <p14:modId xmlns:p14="http://schemas.microsoft.com/office/powerpoint/2010/main" val="976356006"/>
              </p:ext>
            </p:extLst>
          </p:nvPr>
        </p:nvGraphicFramePr>
        <p:xfrm>
          <a:off x="177793" y="1068367"/>
          <a:ext cx="4904739" cy="1629542"/>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CD63BD7D-5880-CE84-0BD3-DD3D11651446}"/>
              </a:ext>
            </a:extLst>
          </p:cNvPr>
          <p:cNvSpPr txBox="1"/>
          <p:nvPr/>
        </p:nvSpPr>
        <p:spPr>
          <a:xfrm>
            <a:off x="177787" y="806756"/>
            <a:ext cx="4904740" cy="261610"/>
          </a:xfrm>
          <a:prstGeom prst="rect">
            <a:avLst/>
          </a:prstGeom>
          <a:noFill/>
          <a:ln>
            <a:solidFill>
              <a:schemeClr val="tx1"/>
            </a:solidFill>
          </a:ln>
        </p:spPr>
        <p:txBody>
          <a:bodyPr wrap="square">
            <a:spAutoFit/>
          </a:bodyPr>
          <a:lstStyle/>
          <a:p>
            <a:pPr algn="ctr" rtl="0">
              <a:defRPr sz="1400" b="1" i="0" u="none" strike="noStrike" kern="1200" spc="0" baseline="0">
                <a:solidFill>
                  <a:prstClr val="black">
                    <a:lumMod val="65000"/>
                    <a:lumOff val="35000"/>
                  </a:prstClr>
                </a:solidFill>
                <a:latin typeface="+mn-lt"/>
                <a:ea typeface="+mn-ea"/>
                <a:cs typeface="+mn-cs"/>
              </a:defRPr>
            </a:pPr>
            <a:r>
              <a:rPr lang="en-US" sz="1050" b="1" dirty="0"/>
              <a:t>Energy Consumption Share %</a:t>
            </a:r>
          </a:p>
        </p:txBody>
      </p:sp>
      <p:graphicFrame>
        <p:nvGraphicFramePr>
          <p:cNvPr id="14" name="Chart 13">
            <a:extLst>
              <a:ext uri="{FF2B5EF4-FFF2-40B4-BE49-F238E27FC236}">
                <a16:creationId xmlns:a16="http://schemas.microsoft.com/office/drawing/2014/main" id="{FAF62F02-2BFB-4BF2-DCD7-F7B30305E913}"/>
              </a:ext>
            </a:extLst>
          </p:cNvPr>
          <p:cNvGraphicFramePr>
            <a:graphicFrameLocks/>
          </p:cNvGraphicFramePr>
          <p:nvPr>
            <p:extLst>
              <p:ext uri="{D42A27DB-BD31-4B8C-83A1-F6EECF244321}">
                <p14:modId xmlns:p14="http://schemas.microsoft.com/office/powerpoint/2010/main" val="2881908471"/>
              </p:ext>
            </p:extLst>
          </p:nvPr>
        </p:nvGraphicFramePr>
        <p:xfrm>
          <a:off x="177786" y="3035367"/>
          <a:ext cx="4904735" cy="1863200"/>
        </p:xfrm>
        <a:graphic>
          <a:graphicData uri="http://schemas.openxmlformats.org/drawingml/2006/chart">
            <c:chart xmlns:c="http://schemas.openxmlformats.org/drawingml/2006/chart" xmlns:r="http://schemas.openxmlformats.org/officeDocument/2006/relationships" r:id="rId5"/>
          </a:graphicData>
        </a:graphic>
      </p:graphicFrame>
      <p:sp>
        <p:nvSpPr>
          <p:cNvPr id="22" name="Rectangle 21">
            <a:extLst>
              <a:ext uri="{FF2B5EF4-FFF2-40B4-BE49-F238E27FC236}">
                <a16:creationId xmlns:a16="http://schemas.microsoft.com/office/drawing/2014/main" id="{182D2022-6727-01AD-D5E1-C72A7042B539}"/>
              </a:ext>
            </a:extLst>
          </p:cNvPr>
          <p:cNvSpPr/>
          <p:nvPr/>
        </p:nvSpPr>
        <p:spPr>
          <a:xfrm>
            <a:off x="4680857" y="3072856"/>
            <a:ext cx="401664" cy="1651900"/>
          </a:xfrm>
          <a:prstGeom prst="rect">
            <a:avLst/>
          </a:prstGeom>
          <a:noFill/>
          <a:ln w="12700">
            <a:solidFill>
              <a:srgbClr val="00B05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0BEF8C7-19CF-E3A4-C55D-401E9C1EB708}"/>
              </a:ext>
            </a:extLst>
          </p:cNvPr>
          <p:cNvSpPr txBox="1"/>
          <p:nvPr/>
        </p:nvSpPr>
        <p:spPr>
          <a:xfrm>
            <a:off x="4680857" y="4741852"/>
            <a:ext cx="479457" cy="138499"/>
          </a:xfrm>
          <a:prstGeom prst="rect">
            <a:avLst/>
          </a:prstGeom>
          <a:noFill/>
        </p:spPr>
        <p:txBody>
          <a:bodyPr wrap="square" lIns="0" tIns="0" rIns="0" bIns="0" rtlCol="0">
            <a:spAutoFit/>
          </a:bodyPr>
          <a:lstStyle/>
          <a:p>
            <a:pPr algn="l"/>
            <a:r>
              <a:rPr lang="en-US" sz="900" dirty="0">
                <a:solidFill>
                  <a:schemeClr val="bg2"/>
                </a:solidFill>
                <a:latin typeface="BentonSans Light" panose="02000503000000020004" pitchFamily="2" charset="0"/>
              </a:rPr>
              <a:t>Target</a:t>
            </a:r>
            <a:endParaRPr lang="en-US" sz="900" b="0" i="0" dirty="0">
              <a:solidFill>
                <a:schemeClr val="bg2"/>
              </a:solidFill>
              <a:latin typeface="BentonSans Light" panose="02000503000000020004" pitchFamily="2" charset="0"/>
            </a:endParaRPr>
          </a:p>
        </p:txBody>
      </p:sp>
      <p:sp>
        <p:nvSpPr>
          <p:cNvPr id="24" name="TextBox 23">
            <a:extLst>
              <a:ext uri="{FF2B5EF4-FFF2-40B4-BE49-F238E27FC236}">
                <a16:creationId xmlns:a16="http://schemas.microsoft.com/office/drawing/2014/main" id="{C4A26306-4CEC-D5F3-A535-A67CD4FC0147}"/>
              </a:ext>
            </a:extLst>
          </p:cNvPr>
          <p:cNvSpPr txBox="1"/>
          <p:nvPr/>
        </p:nvSpPr>
        <p:spPr>
          <a:xfrm>
            <a:off x="4293816" y="3118994"/>
            <a:ext cx="185878" cy="123111"/>
          </a:xfrm>
          <a:prstGeom prst="rect">
            <a:avLst/>
          </a:prstGeom>
          <a:solidFill>
            <a:schemeClr val="accent4"/>
          </a:solidFill>
        </p:spPr>
        <p:txBody>
          <a:bodyPr wrap="square" lIns="0" tIns="0" rIns="0" bIns="0" rtlCol="0">
            <a:spAutoFit/>
          </a:bodyPr>
          <a:lstStyle/>
          <a:p>
            <a:pPr algn="l"/>
            <a:r>
              <a:rPr lang="en-US" sz="800" b="1" i="0" dirty="0">
                <a:solidFill>
                  <a:schemeClr val="bg2"/>
                </a:solidFill>
                <a:latin typeface="BentonSans Light" panose="02000503000000020004" pitchFamily="2" charset="0"/>
              </a:rPr>
              <a:t>178</a:t>
            </a:r>
          </a:p>
        </p:txBody>
      </p:sp>
      <p:sp>
        <p:nvSpPr>
          <p:cNvPr id="25" name="TextBox 24">
            <a:extLst>
              <a:ext uri="{FF2B5EF4-FFF2-40B4-BE49-F238E27FC236}">
                <a16:creationId xmlns:a16="http://schemas.microsoft.com/office/drawing/2014/main" id="{B1487D85-3DE3-7E8D-2A16-0DBEE12B7F4F}"/>
              </a:ext>
            </a:extLst>
          </p:cNvPr>
          <p:cNvSpPr txBox="1"/>
          <p:nvPr/>
        </p:nvSpPr>
        <p:spPr>
          <a:xfrm>
            <a:off x="4842601" y="3025030"/>
            <a:ext cx="185878" cy="123111"/>
          </a:xfrm>
          <a:prstGeom prst="rect">
            <a:avLst/>
          </a:prstGeom>
          <a:solidFill>
            <a:schemeClr val="accent4"/>
          </a:solidFill>
        </p:spPr>
        <p:txBody>
          <a:bodyPr wrap="square" lIns="0" tIns="0" rIns="0" bIns="0" rtlCol="0">
            <a:spAutoFit/>
          </a:bodyPr>
          <a:lstStyle/>
          <a:p>
            <a:pPr algn="l"/>
            <a:r>
              <a:rPr lang="en-US" sz="800" b="1" i="0" dirty="0">
                <a:solidFill>
                  <a:schemeClr val="bg2"/>
                </a:solidFill>
                <a:latin typeface="BentonSans Light" panose="02000503000000020004" pitchFamily="2" charset="0"/>
              </a:rPr>
              <a:t>500</a:t>
            </a:r>
          </a:p>
        </p:txBody>
      </p:sp>
      <p:sp>
        <p:nvSpPr>
          <p:cNvPr id="26" name="TextBox 25">
            <a:extLst>
              <a:ext uri="{FF2B5EF4-FFF2-40B4-BE49-F238E27FC236}">
                <a16:creationId xmlns:a16="http://schemas.microsoft.com/office/drawing/2014/main" id="{2A1A9B0A-1D33-EFBA-82FD-A87271634523}"/>
              </a:ext>
            </a:extLst>
          </p:cNvPr>
          <p:cNvSpPr txBox="1"/>
          <p:nvPr/>
        </p:nvSpPr>
        <p:spPr>
          <a:xfrm>
            <a:off x="53630" y="4954287"/>
            <a:ext cx="4891314" cy="200055"/>
          </a:xfrm>
          <a:prstGeom prst="rect">
            <a:avLst/>
          </a:prstGeom>
          <a:noFill/>
        </p:spPr>
        <p:txBody>
          <a:bodyPr wrap="square">
            <a:spAutoFit/>
          </a:bodyPr>
          <a:lstStyle/>
          <a:p>
            <a:pPr marL="0" marR="0">
              <a:spcBef>
                <a:spcPts val="0"/>
              </a:spcBef>
              <a:spcAft>
                <a:spcPts val="0"/>
              </a:spcAft>
            </a:pPr>
            <a:r>
              <a:rPr lang="en-US" sz="700" dirty="0">
                <a:effectLst/>
                <a:latin typeface="Calibri" panose="020F0502020204030204" pitchFamily="34" charset="0"/>
                <a:ea typeface="Calibri" panose="020F0502020204030204" pitchFamily="34" charset="0"/>
              </a:rPr>
              <a:t>Data Source : </a:t>
            </a:r>
            <a:r>
              <a:rPr lang="en-US" sz="700" u="sng" dirty="0">
                <a:solidFill>
                  <a:srgbClr val="0563C1"/>
                </a:solidFill>
                <a:effectLst/>
                <a:latin typeface="Calibri" panose="020F0502020204030204" pitchFamily="34" charset="0"/>
                <a:ea typeface="Calibri" panose="020F0502020204030204" pitchFamily="34" charset="0"/>
                <a:hlinkClick r:id="rId6"/>
              </a:rPr>
              <a:t>https://mospi.gov.in/publication/energy-statistics-india-2023</a:t>
            </a:r>
            <a:r>
              <a:rPr lang="en-US" sz="700" u="sng" dirty="0">
                <a:solidFill>
                  <a:srgbClr val="0563C1"/>
                </a:solidFill>
                <a:effectLst/>
                <a:latin typeface="Calibri" panose="020F0502020204030204" pitchFamily="34" charset="0"/>
                <a:ea typeface="Calibri" panose="020F0502020204030204" pitchFamily="34" charset="0"/>
              </a:rPr>
              <a:t> </a:t>
            </a:r>
            <a:r>
              <a:rPr lang="en-US" sz="700" dirty="0">
                <a:solidFill>
                  <a:srgbClr val="0563C1"/>
                </a:solidFill>
                <a:effectLst/>
                <a:latin typeface="Calibri" panose="020F0502020204030204" pitchFamily="34" charset="0"/>
                <a:ea typeface="Calibri" panose="020F0502020204030204" pitchFamily="34" charset="0"/>
              </a:rPr>
              <a:t>  ; https://iced.niti.gov.in/</a:t>
            </a:r>
            <a:endParaRPr lang="en-US" sz="7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3018849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8FE0-9845-564C-A52D-54D76C9C7A28}"/>
              </a:ext>
            </a:extLst>
          </p:cNvPr>
          <p:cNvSpPr>
            <a:spLocks noGrp="1"/>
          </p:cNvSpPr>
          <p:nvPr>
            <p:ph type="title"/>
          </p:nvPr>
        </p:nvSpPr>
        <p:spPr/>
        <p:txBody>
          <a:bodyPr/>
          <a:lstStyle/>
          <a:p>
            <a:r>
              <a:rPr lang="en-US" dirty="0"/>
              <a:t>Cost of Electricity to End Consumer</a:t>
            </a:r>
          </a:p>
        </p:txBody>
      </p:sp>
      <p:sp>
        <p:nvSpPr>
          <p:cNvPr id="3" name="Slide Number Placeholder 2">
            <a:extLst>
              <a:ext uri="{FF2B5EF4-FFF2-40B4-BE49-F238E27FC236}">
                <a16:creationId xmlns:a16="http://schemas.microsoft.com/office/drawing/2014/main" id="{C6E3A188-46F0-B356-073A-BF8964593AA8}"/>
              </a:ext>
            </a:extLst>
          </p:cNvPr>
          <p:cNvSpPr>
            <a:spLocks noGrp="1"/>
          </p:cNvSpPr>
          <p:nvPr>
            <p:ph type="sldNum" sz="quarter" idx="10"/>
          </p:nvPr>
        </p:nvSpPr>
        <p:spPr/>
        <p:txBody>
          <a:bodyPr/>
          <a:lstStyle/>
          <a:p>
            <a:fld id="{A194DF27-3782-4A65-8E57-69C36A893A25}" type="slidenum">
              <a:rPr lang="en-US" smtClean="0"/>
              <a:pPr/>
              <a:t>31</a:t>
            </a:fld>
            <a:endParaRPr lang="en-US"/>
          </a:p>
        </p:txBody>
      </p:sp>
      <p:pic>
        <p:nvPicPr>
          <p:cNvPr id="5" name="Picture 4">
            <a:extLst>
              <a:ext uri="{FF2B5EF4-FFF2-40B4-BE49-F238E27FC236}">
                <a16:creationId xmlns:a16="http://schemas.microsoft.com/office/drawing/2014/main" id="{15E6493F-7700-E5B8-CEBF-B9347ACD0B1D}"/>
              </a:ext>
            </a:extLst>
          </p:cNvPr>
          <p:cNvPicPr>
            <a:picLocks noChangeAspect="1"/>
          </p:cNvPicPr>
          <p:nvPr/>
        </p:nvPicPr>
        <p:blipFill>
          <a:blip r:embed="rId2"/>
          <a:stretch>
            <a:fillRect/>
          </a:stretch>
        </p:blipFill>
        <p:spPr>
          <a:xfrm>
            <a:off x="291962" y="1197164"/>
            <a:ext cx="4572001" cy="2098764"/>
          </a:xfrm>
          <a:prstGeom prst="rect">
            <a:avLst/>
          </a:prstGeom>
          <a:ln>
            <a:solidFill>
              <a:schemeClr val="tx1"/>
            </a:solidFill>
          </a:ln>
        </p:spPr>
      </p:pic>
      <p:sp>
        <p:nvSpPr>
          <p:cNvPr id="7" name="TextBox 6">
            <a:extLst>
              <a:ext uri="{FF2B5EF4-FFF2-40B4-BE49-F238E27FC236}">
                <a16:creationId xmlns:a16="http://schemas.microsoft.com/office/drawing/2014/main" id="{474A9221-924F-3FE8-5357-6AC3C227827C}"/>
              </a:ext>
            </a:extLst>
          </p:cNvPr>
          <p:cNvSpPr txBox="1"/>
          <p:nvPr/>
        </p:nvSpPr>
        <p:spPr>
          <a:xfrm>
            <a:off x="130053" y="4937134"/>
            <a:ext cx="4572000" cy="200055"/>
          </a:xfrm>
          <a:prstGeom prst="rect">
            <a:avLst/>
          </a:prstGeom>
          <a:noFill/>
        </p:spPr>
        <p:txBody>
          <a:bodyPr wrap="square">
            <a:spAutoFit/>
          </a:bodyPr>
          <a:lstStyle/>
          <a:p>
            <a:r>
              <a:rPr lang="en-US" sz="700" dirty="0"/>
              <a:t>Source: https://shaktifoundation.in/wp-content/uploads/2021/12/POS_Current-State-Of-Play-2020.pdf</a:t>
            </a:r>
          </a:p>
        </p:txBody>
      </p:sp>
      <p:grpSp>
        <p:nvGrpSpPr>
          <p:cNvPr id="9" name="Group 8">
            <a:extLst>
              <a:ext uri="{FF2B5EF4-FFF2-40B4-BE49-F238E27FC236}">
                <a16:creationId xmlns:a16="http://schemas.microsoft.com/office/drawing/2014/main" id="{8192D7AA-3742-12E5-DEE7-18CF45649186}"/>
              </a:ext>
            </a:extLst>
          </p:cNvPr>
          <p:cNvGrpSpPr/>
          <p:nvPr/>
        </p:nvGrpSpPr>
        <p:grpSpPr>
          <a:xfrm>
            <a:off x="4707523" y="3508744"/>
            <a:ext cx="4300954" cy="1528418"/>
            <a:chOff x="4590484" y="3480391"/>
            <a:chExt cx="4417993" cy="1556771"/>
          </a:xfrm>
        </p:grpSpPr>
        <p:pic>
          <p:nvPicPr>
            <p:cNvPr id="6" name="Picture 5">
              <a:extLst>
                <a:ext uri="{FF2B5EF4-FFF2-40B4-BE49-F238E27FC236}">
                  <a16:creationId xmlns:a16="http://schemas.microsoft.com/office/drawing/2014/main" id="{48AF11A6-4CCC-585C-E903-3652E6F99FA4}"/>
                </a:ext>
              </a:extLst>
            </p:cNvPr>
            <p:cNvPicPr>
              <a:picLocks noChangeAspect="1"/>
            </p:cNvPicPr>
            <p:nvPr/>
          </p:nvPicPr>
          <p:blipFill>
            <a:blip r:embed="rId3"/>
            <a:stretch>
              <a:fillRect/>
            </a:stretch>
          </p:blipFill>
          <p:spPr>
            <a:xfrm>
              <a:off x="4590484" y="3480391"/>
              <a:ext cx="4417993" cy="1556771"/>
            </a:xfrm>
            <a:prstGeom prst="rect">
              <a:avLst/>
            </a:prstGeom>
            <a:ln>
              <a:solidFill>
                <a:schemeClr val="tx1"/>
              </a:solidFill>
            </a:ln>
          </p:spPr>
        </p:pic>
        <p:sp>
          <p:nvSpPr>
            <p:cNvPr id="8" name="Rectangle 7">
              <a:extLst>
                <a:ext uri="{FF2B5EF4-FFF2-40B4-BE49-F238E27FC236}">
                  <a16:creationId xmlns:a16="http://schemas.microsoft.com/office/drawing/2014/main" id="{54117A2D-3A7A-8477-FDBF-5D72165CE5A8}"/>
                </a:ext>
              </a:extLst>
            </p:cNvPr>
            <p:cNvSpPr/>
            <p:nvPr/>
          </p:nvSpPr>
          <p:spPr>
            <a:xfrm>
              <a:off x="8802000" y="4848447"/>
              <a:ext cx="206477" cy="1887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3EE98950-7EED-D536-DCC8-181D8ADFD2BE}"/>
              </a:ext>
            </a:extLst>
          </p:cNvPr>
          <p:cNvSpPr txBox="1"/>
          <p:nvPr/>
        </p:nvSpPr>
        <p:spPr>
          <a:xfrm>
            <a:off x="291962" y="803721"/>
            <a:ext cx="8716515" cy="215444"/>
          </a:xfrm>
          <a:prstGeom prst="rect">
            <a:avLst/>
          </a:prstGeom>
          <a:noFill/>
        </p:spPr>
        <p:txBody>
          <a:bodyPr wrap="square" lIns="0" tIns="0" rIns="0" bIns="0" rtlCol="0">
            <a:spAutoFit/>
          </a:bodyPr>
          <a:lstStyle/>
          <a:p>
            <a:pPr algn="l"/>
            <a:r>
              <a:rPr lang="en-US" sz="1400" dirty="0">
                <a:solidFill>
                  <a:schemeClr val="bg2"/>
                </a:solidFill>
                <a:latin typeface="BentonSans Light" panose="02000503000000020004" pitchFamily="2" charset="0"/>
              </a:rPr>
              <a:t> Decline in tariffs of renewable energy in last decade indicates that India should focus more on clean energy     </a:t>
            </a:r>
            <a:endParaRPr lang="en-US" sz="1400" b="0" i="0" dirty="0">
              <a:solidFill>
                <a:schemeClr val="bg2"/>
              </a:solidFill>
              <a:latin typeface="BentonSans Light" panose="02000503000000020004" pitchFamily="2" charset="0"/>
            </a:endParaRPr>
          </a:p>
        </p:txBody>
      </p:sp>
    </p:spTree>
    <p:extLst>
      <p:ext uri="{BB962C8B-B14F-4D97-AF65-F5344CB8AC3E}">
        <p14:creationId xmlns:p14="http://schemas.microsoft.com/office/powerpoint/2010/main" val="355313730"/>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93E7-499F-7662-B5A7-E5E9E1320AD4}"/>
              </a:ext>
            </a:extLst>
          </p:cNvPr>
          <p:cNvSpPr>
            <a:spLocks noGrp="1"/>
          </p:cNvSpPr>
          <p:nvPr>
            <p:ph type="title"/>
          </p:nvPr>
        </p:nvSpPr>
        <p:spPr/>
        <p:txBody>
          <a:bodyPr/>
          <a:lstStyle/>
          <a:p>
            <a:r>
              <a:rPr lang="en-US" dirty="0"/>
              <a:t>Where we are continued </a:t>
            </a:r>
            <a:br>
              <a:rPr lang="en-US" dirty="0"/>
            </a:br>
            <a:endParaRPr lang="en-US" dirty="0"/>
          </a:p>
        </p:txBody>
      </p:sp>
      <p:sp>
        <p:nvSpPr>
          <p:cNvPr id="3" name="Slide Number Placeholder 2">
            <a:extLst>
              <a:ext uri="{FF2B5EF4-FFF2-40B4-BE49-F238E27FC236}">
                <a16:creationId xmlns:a16="http://schemas.microsoft.com/office/drawing/2014/main" id="{9D9863DD-12BD-692E-A03E-8D01B8BAC932}"/>
              </a:ext>
            </a:extLst>
          </p:cNvPr>
          <p:cNvSpPr>
            <a:spLocks noGrp="1"/>
          </p:cNvSpPr>
          <p:nvPr>
            <p:ph type="sldNum" sz="quarter" idx="10"/>
          </p:nvPr>
        </p:nvSpPr>
        <p:spPr/>
        <p:txBody>
          <a:bodyPr/>
          <a:lstStyle/>
          <a:p>
            <a:fld id="{A194DF27-3782-4A65-8E57-69C36A893A25}" type="slidenum">
              <a:rPr lang="en-US" smtClean="0"/>
              <a:pPr/>
              <a:t>32</a:t>
            </a:fld>
            <a:endParaRPr lang="en-US"/>
          </a:p>
        </p:txBody>
      </p:sp>
      <p:sp>
        <p:nvSpPr>
          <p:cNvPr id="4" name="Text Placeholder 3">
            <a:extLst>
              <a:ext uri="{FF2B5EF4-FFF2-40B4-BE49-F238E27FC236}">
                <a16:creationId xmlns:a16="http://schemas.microsoft.com/office/drawing/2014/main" id="{7E3BC42A-B4C6-E47F-8368-87A5C2AA6269}"/>
              </a:ext>
            </a:extLst>
          </p:cNvPr>
          <p:cNvSpPr>
            <a:spLocks noGrp="1"/>
          </p:cNvSpPr>
          <p:nvPr>
            <p:ph type="body" sz="quarter" idx="11"/>
          </p:nvPr>
        </p:nvSpPr>
        <p:spPr>
          <a:xfrm>
            <a:off x="387349" y="1197769"/>
            <a:ext cx="7849507" cy="2487216"/>
          </a:xfrm>
        </p:spPr>
        <p:txBody>
          <a:bodyPr/>
          <a:lstStyle/>
          <a:p>
            <a:r>
              <a:rPr lang="en-US" dirty="0"/>
              <a:t>Graphs for :</a:t>
            </a:r>
          </a:p>
          <a:p>
            <a:endParaRPr lang="en-US" dirty="0"/>
          </a:p>
          <a:p>
            <a:pPr marL="285750" indent="-285750">
              <a:buFont typeface="Arial" panose="020B0604020202020204" pitchFamily="34" charset="0"/>
              <a:buChar char="•"/>
            </a:pPr>
            <a:r>
              <a:rPr lang="en-US" dirty="0"/>
              <a:t>Coal prices and Imports </a:t>
            </a:r>
          </a:p>
          <a:p>
            <a:pPr marL="285750" indent="-285750">
              <a:buFont typeface="Arial" panose="020B0604020202020204" pitchFamily="34" charset="0"/>
              <a:buChar char="•"/>
            </a:pPr>
            <a:r>
              <a:rPr lang="en-US" dirty="0"/>
              <a:t>Coal availability status and forecasting. – decline in availability of coal</a:t>
            </a:r>
          </a:p>
          <a:p>
            <a:pPr marL="285750" indent="-285750">
              <a:buFont typeface="Arial" panose="020B0604020202020204" pitchFamily="34" charset="0"/>
              <a:buChar char="•"/>
            </a:pPr>
            <a:r>
              <a:rPr lang="en-US" dirty="0"/>
              <a:t>Prices of electricity produced from Different sources – to </a:t>
            </a:r>
          </a:p>
          <a:p>
            <a:endParaRPr lang="en-US" dirty="0"/>
          </a:p>
        </p:txBody>
      </p:sp>
      <p:sp>
        <p:nvSpPr>
          <p:cNvPr id="11" name="TextBox 10">
            <a:extLst>
              <a:ext uri="{FF2B5EF4-FFF2-40B4-BE49-F238E27FC236}">
                <a16:creationId xmlns:a16="http://schemas.microsoft.com/office/drawing/2014/main" id="{EC0FC10A-38F5-3D6D-0CBA-AF14AA415603}"/>
              </a:ext>
            </a:extLst>
          </p:cNvPr>
          <p:cNvSpPr txBox="1"/>
          <p:nvPr/>
        </p:nvSpPr>
        <p:spPr>
          <a:xfrm>
            <a:off x="181428" y="4928056"/>
            <a:ext cx="4572000" cy="215444"/>
          </a:xfrm>
          <a:prstGeom prst="rect">
            <a:avLst/>
          </a:prstGeom>
          <a:noFill/>
        </p:spPr>
        <p:txBody>
          <a:bodyPr wrap="square">
            <a:spAutoFit/>
          </a:bodyPr>
          <a:lstStyle/>
          <a:p>
            <a:r>
              <a:rPr lang="en-US" sz="800" dirty="0"/>
              <a:t>https://shaktifoundation.in/wp-content/uploads/2021/12/POS_Current-State-Of-Play-2020.pdf</a:t>
            </a:r>
          </a:p>
        </p:txBody>
      </p:sp>
      <p:sp>
        <p:nvSpPr>
          <p:cNvPr id="5" name="Rectangle 4">
            <a:extLst>
              <a:ext uri="{FF2B5EF4-FFF2-40B4-BE49-F238E27FC236}">
                <a16:creationId xmlns:a16="http://schemas.microsoft.com/office/drawing/2014/main" id="{CF3ACD7E-82AE-BF37-4C3D-2B346751EF78}"/>
              </a:ext>
            </a:extLst>
          </p:cNvPr>
          <p:cNvSpPr/>
          <p:nvPr/>
        </p:nvSpPr>
        <p:spPr>
          <a:xfrm rot="20139752">
            <a:off x="1647026" y="2223248"/>
            <a:ext cx="5555808" cy="87187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Placeholder</a:t>
            </a:r>
          </a:p>
        </p:txBody>
      </p:sp>
    </p:spTree>
    <p:extLst>
      <p:ext uri="{BB962C8B-B14F-4D97-AF65-F5344CB8AC3E}">
        <p14:creationId xmlns:p14="http://schemas.microsoft.com/office/powerpoint/2010/main" val="3685354799"/>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93E7-499F-7662-B5A7-E5E9E1320AD4}"/>
              </a:ext>
            </a:extLst>
          </p:cNvPr>
          <p:cNvSpPr>
            <a:spLocks noGrp="1"/>
          </p:cNvSpPr>
          <p:nvPr>
            <p:ph type="title"/>
          </p:nvPr>
        </p:nvSpPr>
        <p:spPr/>
        <p:txBody>
          <a:bodyPr/>
          <a:lstStyle/>
          <a:p>
            <a:r>
              <a:rPr lang="en-US" dirty="0"/>
              <a:t>Future Demand</a:t>
            </a:r>
            <a:br>
              <a:rPr lang="en-US" dirty="0"/>
            </a:br>
            <a:endParaRPr lang="en-US" dirty="0"/>
          </a:p>
        </p:txBody>
      </p:sp>
      <p:sp>
        <p:nvSpPr>
          <p:cNvPr id="3" name="Slide Number Placeholder 2">
            <a:extLst>
              <a:ext uri="{FF2B5EF4-FFF2-40B4-BE49-F238E27FC236}">
                <a16:creationId xmlns:a16="http://schemas.microsoft.com/office/drawing/2014/main" id="{9D9863DD-12BD-692E-A03E-8D01B8BAC932}"/>
              </a:ext>
            </a:extLst>
          </p:cNvPr>
          <p:cNvSpPr>
            <a:spLocks noGrp="1"/>
          </p:cNvSpPr>
          <p:nvPr>
            <p:ph type="sldNum" sz="quarter" idx="10"/>
          </p:nvPr>
        </p:nvSpPr>
        <p:spPr/>
        <p:txBody>
          <a:bodyPr/>
          <a:lstStyle/>
          <a:p>
            <a:fld id="{A194DF27-3782-4A65-8E57-69C36A893A25}" type="slidenum">
              <a:rPr lang="en-US" smtClean="0"/>
              <a:pPr/>
              <a:t>33</a:t>
            </a:fld>
            <a:endParaRPr lang="en-US"/>
          </a:p>
        </p:txBody>
      </p:sp>
      <p:graphicFrame>
        <p:nvGraphicFramePr>
          <p:cNvPr id="6" name="Chart 5">
            <a:extLst>
              <a:ext uri="{FF2B5EF4-FFF2-40B4-BE49-F238E27FC236}">
                <a16:creationId xmlns:a16="http://schemas.microsoft.com/office/drawing/2014/main" id="{D1BCE1E2-22B7-CD32-CBDD-4D8D13D68281}"/>
              </a:ext>
            </a:extLst>
          </p:cNvPr>
          <p:cNvGraphicFramePr>
            <a:graphicFrameLocks/>
          </p:cNvGraphicFramePr>
          <p:nvPr>
            <p:extLst>
              <p:ext uri="{D42A27DB-BD31-4B8C-83A1-F6EECF244321}">
                <p14:modId xmlns:p14="http://schemas.microsoft.com/office/powerpoint/2010/main" val="98729189"/>
              </p:ext>
            </p:extLst>
          </p:nvPr>
        </p:nvGraphicFramePr>
        <p:xfrm>
          <a:off x="387746" y="918231"/>
          <a:ext cx="8352184" cy="2032106"/>
        </p:xfrm>
        <a:graphic>
          <a:graphicData uri="http://schemas.openxmlformats.org/drawingml/2006/chart">
            <c:chart xmlns:c="http://schemas.openxmlformats.org/drawingml/2006/chart" xmlns:r="http://schemas.openxmlformats.org/officeDocument/2006/relationships" r:id="rId2"/>
          </a:graphicData>
        </a:graphic>
      </p:graphicFrame>
      <p:cxnSp>
        <p:nvCxnSpPr>
          <p:cNvPr id="8" name="Straight Connector 7">
            <a:extLst>
              <a:ext uri="{FF2B5EF4-FFF2-40B4-BE49-F238E27FC236}">
                <a16:creationId xmlns:a16="http://schemas.microsoft.com/office/drawing/2014/main" id="{E29C252B-166B-6A9D-97E1-8D4E88081B73}"/>
              </a:ext>
            </a:extLst>
          </p:cNvPr>
          <p:cNvCxnSpPr>
            <a:cxnSpLocks/>
          </p:cNvCxnSpPr>
          <p:nvPr/>
        </p:nvCxnSpPr>
        <p:spPr>
          <a:xfrm>
            <a:off x="4796184" y="1249902"/>
            <a:ext cx="0" cy="1431298"/>
          </a:xfrm>
          <a:prstGeom prst="line">
            <a:avLst/>
          </a:prstGeom>
          <a:ln>
            <a:solidFill>
              <a:srgbClr val="00B050"/>
            </a:solidFill>
            <a:prstDash val="sysDot"/>
          </a:ln>
          <a:effectLst/>
        </p:spPr>
        <p:style>
          <a:lnRef idx="2">
            <a:schemeClr val="accent1"/>
          </a:lnRef>
          <a:fillRef idx="0">
            <a:schemeClr val="accent1"/>
          </a:fillRef>
          <a:effectRef idx="1">
            <a:schemeClr val="accent1"/>
          </a:effectRef>
          <a:fontRef idx="minor">
            <a:schemeClr val="tx1"/>
          </a:fontRef>
        </p:style>
      </p:cxnSp>
      <p:sp>
        <p:nvSpPr>
          <p:cNvPr id="9" name="Arrow: Right 8">
            <a:extLst>
              <a:ext uri="{FF2B5EF4-FFF2-40B4-BE49-F238E27FC236}">
                <a16:creationId xmlns:a16="http://schemas.microsoft.com/office/drawing/2014/main" id="{0E84EF47-03B7-6ABD-BDC5-CC650CEB4C65}"/>
              </a:ext>
            </a:extLst>
          </p:cNvPr>
          <p:cNvSpPr/>
          <p:nvPr/>
        </p:nvSpPr>
        <p:spPr>
          <a:xfrm>
            <a:off x="4955841" y="2233979"/>
            <a:ext cx="370112" cy="123111"/>
          </a:xfrm>
          <a:prstGeom prst="rightArrow">
            <a:avLst/>
          </a:prstGeom>
          <a:solidFill>
            <a:srgbClr val="00B050"/>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2C5D31D-803F-ABD9-3ACB-F00D55EFE43A}"/>
              </a:ext>
            </a:extLst>
          </p:cNvPr>
          <p:cNvSpPr txBox="1"/>
          <p:nvPr/>
        </p:nvSpPr>
        <p:spPr>
          <a:xfrm>
            <a:off x="4955841" y="2394562"/>
            <a:ext cx="689430" cy="123111"/>
          </a:xfrm>
          <a:prstGeom prst="rect">
            <a:avLst/>
          </a:prstGeom>
          <a:noFill/>
        </p:spPr>
        <p:txBody>
          <a:bodyPr wrap="square" lIns="0" tIns="0" rIns="0" bIns="0" rtlCol="0">
            <a:spAutoFit/>
          </a:bodyPr>
          <a:lstStyle/>
          <a:p>
            <a:pPr algn="l"/>
            <a:r>
              <a:rPr lang="en-US" sz="800" b="0" i="0" dirty="0">
                <a:solidFill>
                  <a:schemeClr val="bg2"/>
                </a:solidFill>
                <a:latin typeface="BentonSans Light" panose="02000503000000020004" pitchFamily="2" charset="0"/>
              </a:rPr>
              <a:t>Forecasted</a:t>
            </a:r>
          </a:p>
        </p:txBody>
      </p:sp>
      <p:sp>
        <p:nvSpPr>
          <p:cNvPr id="11" name="TextBox 10">
            <a:extLst>
              <a:ext uri="{FF2B5EF4-FFF2-40B4-BE49-F238E27FC236}">
                <a16:creationId xmlns:a16="http://schemas.microsoft.com/office/drawing/2014/main" id="{CC78AD76-8750-2B3A-E1D4-B1E22417A958}"/>
              </a:ext>
            </a:extLst>
          </p:cNvPr>
          <p:cNvSpPr txBox="1"/>
          <p:nvPr/>
        </p:nvSpPr>
        <p:spPr>
          <a:xfrm>
            <a:off x="358717" y="3155045"/>
            <a:ext cx="8352184" cy="877163"/>
          </a:xfrm>
          <a:prstGeom prst="rect">
            <a:avLst/>
          </a:prstGeom>
          <a:noFill/>
          <a:ln>
            <a:solidFill>
              <a:schemeClr val="tx1"/>
            </a:solidFill>
          </a:ln>
        </p:spPr>
        <p:txBody>
          <a:bodyPr wrap="square">
            <a:spAutoFit/>
          </a:bodyPr>
          <a:lstStyle/>
          <a:p>
            <a:pPr marL="171450" indent="-171450">
              <a:buFont typeface="Wingdings" panose="05000000000000000000" pitchFamily="2" charset="2"/>
              <a:buChar char="Ø"/>
            </a:pPr>
            <a:r>
              <a:rPr lang="en-US" sz="850" dirty="0">
                <a:solidFill>
                  <a:schemeClr val="bg1">
                    <a:lumMod val="50000"/>
                  </a:schemeClr>
                </a:solidFill>
              </a:rPr>
              <a:t>India’s energy consumption demand grew up by 48% in 2030 compared to 2020 . </a:t>
            </a:r>
          </a:p>
          <a:p>
            <a:pPr marL="171450" indent="-171450">
              <a:buFont typeface="Wingdings" panose="05000000000000000000" pitchFamily="2" charset="2"/>
              <a:buChar char="Ø"/>
            </a:pPr>
            <a:endParaRPr lang="en-US" sz="850" dirty="0">
              <a:solidFill>
                <a:schemeClr val="bg1">
                  <a:lumMod val="50000"/>
                </a:schemeClr>
              </a:solidFill>
            </a:endParaRPr>
          </a:p>
          <a:p>
            <a:pPr marL="171450" indent="-171450">
              <a:buFont typeface="Wingdings" panose="05000000000000000000" pitchFamily="2" charset="2"/>
              <a:buChar char="Ø"/>
            </a:pPr>
            <a:r>
              <a:rPr lang="en-US" sz="850" dirty="0">
                <a:solidFill>
                  <a:schemeClr val="bg1">
                    <a:lumMod val="50000"/>
                  </a:schemeClr>
                </a:solidFill>
              </a:rPr>
              <a:t> India needs to prepare ~900 </a:t>
            </a:r>
            <a:r>
              <a:rPr lang="en-US" sz="850" dirty="0" err="1">
                <a:solidFill>
                  <a:schemeClr val="bg1">
                    <a:lumMod val="50000"/>
                  </a:schemeClr>
                </a:solidFill>
              </a:rPr>
              <a:t>TWh</a:t>
            </a:r>
            <a:r>
              <a:rPr lang="en-US" sz="850" dirty="0">
                <a:solidFill>
                  <a:schemeClr val="bg1">
                    <a:lumMod val="50000"/>
                  </a:schemeClr>
                </a:solidFill>
              </a:rPr>
              <a:t> electricity through clean energy to curb 50% of carbon emission. To achieve this target India has to increase its clean energy growth by xx% YoY. (In FY 2022 India generated 165 </a:t>
            </a:r>
            <a:r>
              <a:rPr lang="en-US" sz="850" dirty="0" err="1">
                <a:solidFill>
                  <a:schemeClr val="bg1">
                    <a:lumMod val="50000"/>
                  </a:schemeClr>
                </a:solidFill>
              </a:rPr>
              <a:t>TWh</a:t>
            </a:r>
            <a:r>
              <a:rPr lang="en-US" sz="850" dirty="0">
                <a:solidFill>
                  <a:schemeClr val="bg1">
                    <a:lumMod val="50000"/>
                  </a:schemeClr>
                </a:solidFill>
              </a:rPr>
              <a:t> clean energy) </a:t>
            </a:r>
          </a:p>
          <a:p>
            <a:pPr marL="171450" indent="-171450">
              <a:buFont typeface="Wingdings" panose="05000000000000000000" pitchFamily="2" charset="2"/>
              <a:buChar char="Ø"/>
            </a:pPr>
            <a:endParaRPr lang="en-US" sz="850" dirty="0">
              <a:solidFill>
                <a:schemeClr val="bg1">
                  <a:lumMod val="50000"/>
                </a:schemeClr>
              </a:solidFill>
            </a:endParaRPr>
          </a:p>
          <a:p>
            <a:pPr marL="171450" indent="-171450">
              <a:buFont typeface="Wingdings" panose="05000000000000000000" pitchFamily="2" charset="2"/>
              <a:buChar char="Ø"/>
            </a:pPr>
            <a:r>
              <a:rPr lang="en-US" sz="850" dirty="0">
                <a:solidFill>
                  <a:schemeClr val="bg1">
                    <a:lumMod val="50000"/>
                  </a:schemeClr>
                </a:solidFill>
              </a:rPr>
              <a:t> </a:t>
            </a:r>
          </a:p>
        </p:txBody>
      </p:sp>
      <p:sp>
        <p:nvSpPr>
          <p:cNvPr id="13" name="Rectangle 12">
            <a:extLst>
              <a:ext uri="{FF2B5EF4-FFF2-40B4-BE49-F238E27FC236}">
                <a16:creationId xmlns:a16="http://schemas.microsoft.com/office/drawing/2014/main" id="{795033A3-1685-9EBD-CF7B-CC4C7CAF3D06}"/>
              </a:ext>
            </a:extLst>
          </p:cNvPr>
          <p:cNvSpPr/>
          <p:nvPr/>
        </p:nvSpPr>
        <p:spPr>
          <a:xfrm>
            <a:off x="7307156" y="2150700"/>
            <a:ext cx="1240970" cy="36697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Need to add yearly renewable consumption data  </a:t>
            </a:r>
          </a:p>
        </p:txBody>
      </p:sp>
      <p:sp>
        <p:nvSpPr>
          <p:cNvPr id="15" name="TextBox 14">
            <a:extLst>
              <a:ext uri="{FF2B5EF4-FFF2-40B4-BE49-F238E27FC236}">
                <a16:creationId xmlns:a16="http://schemas.microsoft.com/office/drawing/2014/main" id="{EECB912C-0E13-3BA8-A531-3D0C8A49D53F}"/>
              </a:ext>
            </a:extLst>
          </p:cNvPr>
          <p:cNvSpPr txBox="1"/>
          <p:nvPr/>
        </p:nvSpPr>
        <p:spPr>
          <a:xfrm>
            <a:off x="428628" y="4540725"/>
            <a:ext cx="7170057" cy="584775"/>
          </a:xfrm>
          <a:prstGeom prst="rect">
            <a:avLst/>
          </a:prstGeom>
          <a:noFill/>
        </p:spPr>
        <p:txBody>
          <a:bodyPr wrap="square">
            <a:spAutoFit/>
          </a:bodyPr>
          <a:lstStyle/>
          <a:p>
            <a:r>
              <a:rPr lang="en-US" sz="800" dirty="0"/>
              <a:t>a) Model tested for best fit  : Holtz Winter,  ETS, SES, ARIMA                         c)   Python notebook and source code :                                    </a:t>
            </a:r>
          </a:p>
          <a:p>
            <a:endParaRPr lang="en-US" sz="800" dirty="0"/>
          </a:p>
          <a:p>
            <a:r>
              <a:rPr lang="en-US" sz="800" dirty="0"/>
              <a:t>b) Model Used for Forecasting :   SARIMA</a:t>
            </a:r>
          </a:p>
          <a:p>
            <a:endParaRPr lang="en-US" sz="800" dirty="0"/>
          </a:p>
        </p:txBody>
      </p:sp>
      <p:graphicFrame>
        <p:nvGraphicFramePr>
          <p:cNvPr id="14" name="Object 13">
            <a:extLst>
              <a:ext uri="{FF2B5EF4-FFF2-40B4-BE49-F238E27FC236}">
                <a16:creationId xmlns:a16="http://schemas.microsoft.com/office/drawing/2014/main" id="{96D871A7-4771-21D8-CA89-835E15F9CF3E}"/>
              </a:ext>
            </a:extLst>
          </p:cNvPr>
          <p:cNvGraphicFramePr>
            <a:graphicFrameLocks noChangeAspect="1"/>
          </p:cNvGraphicFramePr>
          <p:nvPr>
            <p:extLst>
              <p:ext uri="{D42A27DB-BD31-4B8C-83A1-F6EECF244321}">
                <p14:modId xmlns:p14="http://schemas.microsoft.com/office/powerpoint/2010/main" val="1856846856"/>
              </p:ext>
            </p:extLst>
          </p:nvPr>
        </p:nvGraphicFramePr>
        <p:xfrm>
          <a:off x="5862638" y="4637055"/>
          <a:ext cx="1808163" cy="392113"/>
        </p:xfrm>
        <a:graphic>
          <a:graphicData uri="http://schemas.openxmlformats.org/presentationml/2006/ole">
            <mc:AlternateContent xmlns:mc="http://schemas.openxmlformats.org/markup-compatibility/2006">
              <mc:Choice xmlns:v="urn:schemas-microsoft-com:vml" Requires="v">
                <p:oleObj name="Packager Shell Object" showAsIcon="1" r:id="rId3" imgW="1807560" imgH="392040" progId="Package">
                  <p:embed/>
                </p:oleObj>
              </mc:Choice>
              <mc:Fallback>
                <p:oleObj name="Packager Shell Object" showAsIcon="1" r:id="rId3" imgW="1807560" imgH="392040" progId="Package">
                  <p:embed/>
                  <p:pic>
                    <p:nvPicPr>
                      <p:cNvPr id="14" name="Object 13">
                        <a:extLst>
                          <a:ext uri="{FF2B5EF4-FFF2-40B4-BE49-F238E27FC236}">
                            <a16:creationId xmlns:a16="http://schemas.microsoft.com/office/drawing/2014/main" id="{96D871A7-4771-21D8-CA89-835E15F9CF3E}"/>
                          </a:ext>
                        </a:extLst>
                      </p:cNvPr>
                      <p:cNvPicPr/>
                      <p:nvPr/>
                    </p:nvPicPr>
                    <p:blipFill>
                      <a:blip r:embed="rId4"/>
                      <a:stretch>
                        <a:fillRect/>
                      </a:stretch>
                    </p:blipFill>
                    <p:spPr>
                      <a:xfrm>
                        <a:off x="5862638" y="4637055"/>
                        <a:ext cx="1808163" cy="392113"/>
                      </a:xfrm>
                      <a:prstGeom prst="rect">
                        <a:avLst/>
                      </a:prstGeom>
                    </p:spPr>
                  </p:pic>
                </p:oleObj>
              </mc:Fallback>
            </mc:AlternateContent>
          </a:graphicData>
        </a:graphic>
      </p:graphicFrame>
      <p:sp>
        <p:nvSpPr>
          <p:cNvPr id="16" name="TextBox 15">
            <a:extLst>
              <a:ext uri="{FF2B5EF4-FFF2-40B4-BE49-F238E27FC236}">
                <a16:creationId xmlns:a16="http://schemas.microsoft.com/office/drawing/2014/main" id="{1BEC2FDB-E5FD-2C68-49E7-E419AEC25B57}"/>
              </a:ext>
            </a:extLst>
          </p:cNvPr>
          <p:cNvSpPr txBox="1"/>
          <p:nvPr/>
        </p:nvSpPr>
        <p:spPr>
          <a:xfrm>
            <a:off x="428628" y="4317602"/>
            <a:ext cx="1978083" cy="184666"/>
          </a:xfrm>
          <a:prstGeom prst="rect">
            <a:avLst/>
          </a:prstGeom>
          <a:noFill/>
        </p:spPr>
        <p:txBody>
          <a:bodyPr wrap="square" lIns="0" tIns="0" rIns="0" bIns="0" rtlCol="0">
            <a:spAutoFit/>
          </a:bodyPr>
          <a:lstStyle/>
          <a:p>
            <a:pPr algn="l"/>
            <a:r>
              <a:rPr lang="en-US" sz="1200" b="1" i="0" u="sng" dirty="0">
                <a:solidFill>
                  <a:schemeClr val="bg2"/>
                </a:solidFill>
                <a:latin typeface="BentonSans Light" panose="02000503000000020004" pitchFamily="2" charset="0"/>
              </a:rPr>
              <a:t>Info &amp; Content : </a:t>
            </a:r>
          </a:p>
        </p:txBody>
      </p:sp>
    </p:spTree>
    <p:extLst>
      <p:ext uri="{BB962C8B-B14F-4D97-AF65-F5344CB8AC3E}">
        <p14:creationId xmlns:p14="http://schemas.microsoft.com/office/powerpoint/2010/main" val="508755501"/>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93E7-499F-7662-B5A7-E5E9E1320AD4}"/>
              </a:ext>
            </a:extLst>
          </p:cNvPr>
          <p:cNvSpPr>
            <a:spLocks noGrp="1"/>
          </p:cNvSpPr>
          <p:nvPr>
            <p:ph type="title"/>
          </p:nvPr>
        </p:nvSpPr>
        <p:spPr/>
        <p:txBody>
          <a:bodyPr/>
          <a:lstStyle/>
          <a:p>
            <a:r>
              <a:rPr lang="en-US" dirty="0"/>
              <a:t>Forecasting Model Test </a:t>
            </a:r>
            <a:br>
              <a:rPr lang="en-US" dirty="0"/>
            </a:br>
            <a:endParaRPr lang="en-US" dirty="0"/>
          </a:p>
        </p:txBody>
      </p:sp>
      <p:sp>
        <p:nvSpPr>
          <p:cNvPr id="3" name="Slide Number Placeholder 2">
            <a:extLst>
              <a:ext uri="{FF2B5EF4-FFF2-40B4-BE49-F238E27FC236}">
                <a16:creationId xmlns:a16="http://schemas.microsoft.com/office/drawing/2014/main" id="{9D9863DD-12BD-692E-A03E-8D01B8BAC932}"/>
              </a:ext>
            </a:extLst>
          </p:cNvPr>
          <p:cNvSpPr>
            <a:spLocks noGrp="1"/>
          </p:cNvSpPr>
          <p:nvPr>
            <p:ph type="sldNum" sz="quarter" idx="10"/>
          </p:nvPr>
        </p:nvSpPr>
        <p:spPr/>
        <p:txBody>
          <a:bodyPr/>
          <a:lstStyle/>
          <a:p>
            <a:fld id="{A194DF27-3782-4A65-8E57-69C36A893A25}" type="slidenum">
              <a:rPr lang="en-US" smtClean="0"/>
              <a:pPr/>
              <a:t>34</a:t>
            </a:fld>
            <a:endParaRPr lang="en-US"/>
          </a:p>
        </p:txBody>
      </p:sp>
      <p:pic>
        <p:nvPicPr>
          <p:cNvPr id="6" name="Picture 5">
            <a:extLst>
              <a:ext uri="{FF2B5EF4-FFF2-40B4-BE49-F238E27FC236}">
                <a16:creationId xmlns:a16="http://schemas.microsoft.com/office/drawing/2014/main" id="{6EC676F0-0F10-6086-268B-40B4862BB82A}"/>
              </a:ext>
            </a:extLst>
          </p:cNvPr>
          <p:cNvPicPr>
            <a:picLocks noChangeAspect="1"/>
          </p:cNvPicPr>
          <p:nvPr/>
        </p:nvPicPr>
        <p:blipFill>
          <a:blip r:embed="rId2"/>
          <a:stretch>
            <a:fillRect/>
          </a:stretch>
        </p:blipFill>
        <p:spPr>
          <a:xfrm>
            <a:off x="398120" y="1138446"/>
            <a:ext cx="8403879" cy="2241413"/>
          </a:xfrm>
          <a:prstGeom prst="rect">
            <a:avLst/>
          </a:prstGeom>
        </p:spPr>
      </p:pic>
      <p:sp>
        <p:nvSpPr>
          <p:cNvPr id="7" name="TextBox 6">
            <a:extLst>
              <a:ext uri="{FF2B5EF4-FFF2-40B4-BE49-F238E27FC236}">
                <a16:creationId xmlns:a16="http://schemas.microsoft.com/office/drawing/2014/main" id="{B63AABFC-15FF-55E3-6F2A-67D621BBED37}"/>
              </a:ext>
            </a:extLst>
          </p:cNvPr>
          <p:cNvSpPr txBox="1"/>
          <p:nvPr/>
        </p:nvSpPr>
        <p:spPr>
          <a:xfrm>
            <a:off x="387746" y="753707"/>
            <a:ext cx="7184572" cy="276999"/>
          </a:xfrm>
          <a:prstGeom prst="rect">
            <a:avLst/>
          </a:prstGeom>
          <a:noFill/>
        </p:spPr>
        <p:txBody>
          <a:bodyPr wrap="square" lIns="0" tIns="0" rIns="0" bIns="0" rtlCol="0">
            <a:spAutoFit/>
          </a:bodyPr>
          <a:lstStyle/>
          <a:p>
            <a:pPr algn="l"/>
            <a:r>
              <a:rPr lang="en-US" dirty="0">
                <a:solidFill>
                  <a:schemeClr val="bg2"/>
                </a:solidFill>
                <a:latin typeface="BentonSans Light" panose="02000503000000020004" pitchFamily="2" charset="0"/>
              </a:rPr>
              <a:t>Actual Consumption vs Forecast consumption has a good overlap  </a:t>
            </a:r>
            <a:endParaRPr lang="en-US" b="0" i="0" dirty="0">
              <a:solidFill>
                <a:schemeClr val="bg2"/>
              </a:solidFill>
              <a:latin typeface="BentonSans Light" panose="02000503000000020004" pitchFamily="2" charset="0"/>
            </a:endParaRPr>
          </a:p>
        </p:txBody>
      </p:sp>
      <p:graphicFrame>
        <p:nvGraphicFramePr>
          <p:cNvPr id="9" name="Table 8">
            <a:extLst>
              <a:ext uri="{FF2B5EF4-FFF2-40B4-BE49-F238E27FC236}">
                <a16:creationId xmlns:a16="http://schemas.microsoft.com/office/drawing/2014/main" id="{19BB3D14-8259-FA0B-9309-F7FBC4F11527}"/>
              </a:ext>
            </a:extLst>
          </p:cNvPr>
          <p:cNvGraphicFramePr>
            <a:graphicFrameLocks noGrp="1"/>
          </p:cNvGraphicFramePr>
          <p:nvPr>
            <p:extLst>
              <p:ext uri="{D42A27DB-BD31-4B8C-83A1-F6EECF244321}">
                <p14:modId xmlns:p14="http://schemas.microsoft.com/office/powerpoint/2010/main" val="2648150526"/>
              </p:ext>
            </p:extLst>
          </p:nvPr>
        </p:nvGraphicFramePr>
        <p:xfrm>
          <a:off x="3016646" y="3784647"/>
          <a:ext cx="2971800" cy="1188720"/>
        </p:xfrm>
        <a:graphic>
          <a:graphicData uri="http://schemas.openxmlformats.org/drawingml/2006/table">
            <a:tbl>
              <a:tblPr/>
              <a:tblGrid>
                <a:gridCol w="723900">
                  <a:extLst>
                    <a:ext uri="{9D8B030D-6E8A-4147-A177-3AD203B41FA5}">
                      <a16:colId xmlns:a16="http://schemas.microsoft.com/office/drawing/2014/main" val="4154857824"/>
                    </a:ext>
                  </a:extLst>
                </a:gridCol>
                <a:gridCol w="1016000">
                  <a:extLst>
                    <a:ext uri="{9D8B030D-6E8A-4147-A177-3AD203B41FA5}">
                      <a16:colId xmlns:a16="http://schemas.microsoft.com/office/drawing/2014/main" val="178426373"/>
                    </a:ext>
                  </a:extLst>
                </a:gridCol>
                <a:gridCol w="800100">
                  <a:extLst>
                    <a:ext uri="{9D8B030D-6E8A-4147-A177-3AD203B41FA5}">
                      <a16:colId xmlns:a16="http://schemas.microsoft.com/office/drawing/2014/main" val="2689414742"/>
                    </a:ext>
                  </a:extLst>
                </a:gridCol>
                <a:gridCol w="431800">
                  <a:extLst>
                    <a:ext uri="{9D8B030D-6E8A-4147-A177-3AD203B41FA5}">
                      <a16:colId xmlns:a16="http://schemas.microsoft.com/office/drawing/2014/main" val="1129244814"/>
                    </a:ext>
                  </a:extLst>
                </a:gridCol>
              </a:tblGrid>
              <a:tr h="274320">
                <a:tc>
                  <a:txBody>
                    <a:bodyPr/>
                    <a:lstStyle/>
                    <a:p>
                      <a:pPr algn="ctr" fontAlgn="ctr"/>
                      <a:r>
                        <a:rPr lang="en-US" sz="800" b="1" i="0" u="none" strike="noStrike">
                          <a:solidFill>
                            <a:srgbClr val="FFFFFF"/>
                          </a:solidFill>
                          <a:effectLst/>
                          <a:latin typeface="Segoe UI" panose="020B0502040204020203" pitchFamily="34" charset="0"/>
                        </a:rPr>
                        <a:t>Date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tc>
                  <a:txBody>
                    <a:bodyPr/>
                    <a:lstStyle/>
                    <a:p>
                      <a:pPr algn="ctr" fontAlgn="ctr"/>
                      <a:r>
                        <a:rPr lang="en-US" sz="800" b="1" i="0" u="none" strike="noStrike">
                          <a:solidFill>
                            <a:srgbClr val="FFFFFF"/>
                          </a:solidFill>
                          <a:effectLst/>
                          <a:latin typeface="Segoe UI" panose="020B0502040204020203" pitchFamily="34" charset="0"/>
                        </a:rPr>
                        <a:t>Actual Consumption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tc>
                  <a:txBody>
                    <a:bodyPr/>
                    <a:lstStyle/>
                    <a:p>
                      <a:pPr algn="ctr" fontAlgn="ctr"/>
                      <a:r>
                        <a:rPr lang="en-US" sz="800" b="1" i="0" u="none" strike="noStrike">
                          <a:solidFill>
                            <a:srgbClr val="FFFFFF"/>
                          </a:solidFill>
                          <a:effectLst/>
                          <a:latin typeface="Segoe UI" panose="020B0502040204020203" pitchFamily="34" charset="0"/>
                        </a:rPr>
                        <a:t>forecast_boxcox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tc>
                  <a:txBody>
                    <a:bodyPr/>
                    <a:lstStyle/>
                    <a:p>
                      <a:pPr algn="ctr" fontAlgn="ctr"/>
                      <a:r>
                        <a:rPr lang="en-US" sz="800" b="1" i="0" u="none" strike="noStrike">
                          <a:solidFill>
                            <a:srgbClr val="FFFFFF"/>
                          </a:solidFill>
                          <a:effectLst/>
                          <a:latin typeface="Segoe UI" panose="020B0502040204020203" pitchFamily="34" charset="0"/>
                        </a:rPr>
                        <a:t>forecast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extLst>
                  <a:ext uri="{0D108BD9-81ED-4DB2-BD59-A6C34878D82A}">
                    <a16:rowId xmlns:a16="http://schemas.microsoft.com/office/drawing/2014/main" val="1171352330"/>
                  </a:ext>
                </a:extLst>
              </a:tr>
              <a:tr h="182880">
                <a:tc>
                  <a:txBody>
                    <a:bodyPr/>
                    <a:lstStyle/>
                    <a:p>
                      <a:pPr algn="ctr" fontAlgn="ctr"/>
                      <a:r>
                        <a:rPr lang="en-US" sz="800" b="1" i="0" u="none" strike="noStrike">
                          <a:solidFill>
                            <a:srgbClr val="000000"/>
                          </a:solidFill>
                          <a:effectLst/>
                          <a:latin typeface="Segoe UI" panose="020B0502040204020203" pitchFamily="34" charset="0"/>
                        </a:rPr>
                        <a:t>9/1/2017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Segoe UI" panose="020B0502040204020203" pitchFamily="34" charset="0"/>
                        </a:rPr>
                        <a:t>98.62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Segoe UI" panose="020B0502040204020203" pitchFamily="34" charset="0"/>
                        </a:rPr>
                        <a:t>4.59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Segoe UI" panose="020B0502040204020203" pitchFamily="34" charset="0"/>
                        </a:rPr>
                        <a:t>98.74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27660842"/>
                  </a:ext>
                </a:extLst>
              </a:tr>
              <a:tr h="182880">
                <a:tc>
                  <a:txBody>
                    <a:bodyPr/>
                    <a:lstStyle/>
                    <a:p>
                      <a:pPr algn="ctr" fontAlgn="ctr"/>
                      <a:r>
                        <a:rPr lang="en-US" sz="800" b="1" i="0" u="none" strike="noStrike">
                          <a:solidFill>
                            <a:srgbClr val="000000"/>
                          </a:solidFill>
                          <a:effectLst/>
                          <a:latin typeface="Segoe UI" panose="020B0502040204020203" pitchFamily="34" charset="0"/>
                        </a:rPr>
                        <a:t>10/1/2017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Segoe UI" panose="020B0502040204020203" pitchFamily="34" charset="0"/>
                        </a:rPr>
                        <a:t>93.61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Segoe UI" panose="020B0502040204020203" pitchFamily="34" charset="0"/>
                        </a:rPr>
                        <a:t>4.51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Segoe UI" panose="020B0502040204020203" pitchFamily="34" charset="0"/>
                        </a:rPr>
                        <a:t>91.22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51600445"/>
                  </a:ext>
                </a:extLst>
              </a:tr>
              <a:tr h="182880">
                <a:tc>
                  <a:txBody>
                    <a:bodyPr/>
                    <a:lstStyle/>
                    <a:p>
                      <a:pPr algn="ctr" fontAlgn="ctr"/>
                      <a:r>
                        <a:rPr lang="en-US" sz="800" b="1" i="0" u="none" strike="noStrike">
                          <a:solidFill>
                            <a:srgbClr val="000000"/>
                          </a:solidFill>
                          <a:effectLst/>
                          <a:latin typeface="Segoe UI" panose="020B0502040204020203" pitchFamily="34" charset="0"/>
                        </a:rPr>
                        <a:t>11/1/2017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Segoe UI" panose="020B0502040204020203" pitchFamily="34" charset="0"/>
                        </a:rPr>
                        <a:t>97.34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Segoe UI" panose="020B0502040204020203" pitchFamily="34" charset="0"/>
                        </a:rPr>
                        <a:t>4.57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Segoe UI" panose="020B0502040204020203" pitchFamily="34" charset="0"/>
                        </a:rPr>
                        <a:t>96.28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79917598"/>
                  </a:ext>
                </a:extLst>
              </a:tr>
              <a:tr h="182880">
                <a:tc>
                  <a:txBody>
                    <a:bodyPr/>
                    <a:lstStyle/>
                    <a:p>
                      <a:pPr algn="ctr" fontAlgn="ctr"/>
                      <a:r>
                        <a:rPr lang="en-US" sz="800" b="1" i="0" u="none" strike="noStrike">
                          <a:solidFill>
                            <a:srgbClr val="000000"/>
                          </a:solidFill>
                          <a:effectLst/>
                          <a:latin typeface="Segoe UI" panose="020B0502040204020203" pitchFamily="34" charset="0"/>
                        </a:rPr>
                        <a:t>12/1/2017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Segoe UI" panose="020B0502040204020203" pitchFamily="34" charset="0"/>
                        </a:rPr>
                        <a:t>114.72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Segoe UI" panose="020B0502040204020203" pitchFamily="34" charset="0"/>
                        </a:rPr>
                        <a:t>4.72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dirty="0">
                          <a:solidFill>
                            <a:srgbClr val="000000"/>
                          </a:solidFill>
                          <a:effectLst/>
                          <a:latin typeface="Segoe UI" panose="020B0502040204020203" pitchFamily="34" charset="0"/>
                        </a:rPr>
                        <a:t>112.16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10843374"/>
                  </a:ext>
                </a:extLst>
              </a:tr>
              <a:tr h="182880">
                <a:tc>
                  <a:txBody>
                    <a:bodyPr/>
                    <a:lstStyle/>
                    <a:p>
                      <a:pPr algn="ctr" fontAlgn="ctr"/>
                      <a:r>
                        <a:rPr lang="en-US" sz="800" b="1" i="0" u="none" strike="noStrike">
                          <a:solidFill>
                            <a:srgbClr val="000000"/>
                          </a:solidFill>
                          <a:effectLst/>
                          <a:latin typeface="Segoe UI" panose="020B0502040204020203" pitchFamily="34" charset="0"/>
                        </a:rPr>
                        <a:t>1/1/2018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Segoe UI" panose="020B0502040204020203" pitchFamily="34" charset="0"/>
                        </a:rPr>
                        <a:t>129.40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Segoe UI" panose="020B0502040204020203" pitchFamily="34" charset="0"/>
                        </a:rPr>
                        <a:t>4.79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dirty="0">
                          <a:solidFill>
                            <a:srgbClr val="000000"/>
                          </a:solidFill>
                          <a:effectLst/>
                          <a:latin typeface="Segoe UI" panose="020B0502040204020203" pitchFamily="34" charset="0"/>
                        </a:rPr>
                        <a:t>119.75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09288654"/>
                  </a:ext>
                </a:extLst>
              </a:tr>
            </a:tbl>
          </a:graphicData>
        </a:graphic>
      </p:graphicFrame>
      <p:sp>
        <p:nvSpPr>
          <p:cNvPr id="10" name="TextBox 9">
            <a:extLst>
              <a:ext uri="{FF2B5EF4-FFF2-40B4-BE49-F238E27FC236}">
                <a16:creationId xmlns:a16="http://schemas.microsoft.com/office/drawing/2014/main" id="{9E662D22-D65F-93D4-CB15-5C5BA5AC7865}"/>
              </a:ext>
            </a:extLst>
          </p:cNvPr>
          <p:cNvSpPr txBox="1"/>
          <p:nvPr/>
        </p:nvSpPr>
        <p:spPr>
          <a:xfrm>
            <a:off x="3232088" y="3510086"/>
            <a:ext cx="2735942" cy="161583"/>
          </a:xfrm>
          <a:prstGeom prst="rect">
            <a:avLst/>
          </a:prstGeom>
          <a:noFill/>
        </p:spPr>
        <p:txBody>
          <a:bodyPr wrap="square" lIns="0" tIns="0" rIns="0" bIns="0" rtlCol="0">
            <a:spAutoFit/>
          </a:bodyPr>
          <a:lstStyle/>
          <a:p>
            <a:pPr algn="l"/>
            <a:r>
              <a:rPr lang="en-US" sz="1050" dirty="0">
                <a:solidFill>
                  <a:schemeClr val="bg2"/>
                </a:solidFill>
                <a:latin typeface="BentonSans Light" panose="02000503000000020004" pitchFamily="2" charset="0"/>
              </a:rPr>
              <a:t>Sample forecasting vs actual data (monthly) </a:t>
            </a:r>
            <a:endParaRPr lang="en-US" sz="1050" b="0" i="0" dirty="0">
              <a:solidFill>
                <a:schemeClr val="bg2"/>
              </a:solidFill>
              <a:latin typeface="BentonSans Light" panose="02000503000000020004" pitchFamily="2" charset="0"/>
            </a:endParaRPr>
          </a:p>
        </p:txBody>
      </p:sp>
    </p:spTree>
    <p:extLst>
      <p:ext uri="{BB962C8B-B14F-4D97-AF65-F5344CB8AC3E}">
        <p14:creationId xmlns:p14="http://schemas.microsoft.com/office/powerpoint/2010/main" val="3987321104"/>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93E7-499F-7662-B5A7-E5E9E1320AD4}"/>
              </a:ext>
            </a:extLst>
          </p:cNvPr>
          <p:cNvSpPr>
            <a:spLocks noGrp="1"/>
          </p:cNvSpPr>
          <p:nvPr>
            <p:ph type="title"/>
          </p:nvPr>
        </p:nvSpPr>
        <p:spPr/>
        <p:txBody>
          <a:bodyPr/>
          <a:lstStyle/>
          <a:p>
            <a:r>
              <a:rPr lang="en-US" dirty="0"/>
              <a:t>Future - Placeholder</a:t>
            </a:r>
            <a:br>
              <a:rPr lang="en-US" dirty="0"/>
            </a:br>
            <a:endParaRPr lang="en-US" dirty="0"/>
          </a:p>
        </p:txBody>
      </p:sp>
      <p:sp>
        <p:nvSpPr>
          <p:cNvPr id="3" name="Slide Number Placeholder 2">
            <a:extLst>
              <a:ext uri="{FF2B5EF4-FFF2-40B4-BE49-F238E27FC236}">
                <a16:creationId xmlns:a16="http://schemas.microsoft.com/office/drawing/2014/main" id="{9D9863DD-12BD-692E-A03E-8D01B8BAC932}"/>
              </a:ext>
            </a:extLst>
          </p:cNvPr>
          <p:cNvSpPr>
            <a:spLocks noGrp="1"/>
          </p:cNvSpPr>
          <p:nvPr>
            <p:ph type="sldNum" sz="quarter" idx="10"/>
          </p:nvPr>
        </p:nvSpPr>
        <p:spPr/>
        <p:txBody>
          <a:bodyPr/>
          <a:lstStyle/>
          <a:p>
            <a:fld id="{A194DF27-3782-4A65-8E57-69C36A893A25}" type="slidenum">
              <a:rPr lang="en-US" smtClean="0"/>
              <a:pPr/>
              <a:t>35</a:t>
            </a:fld>
            <a:endParaRPr lang="en-US"/>
          </a:p>
        </p:txBody>
      </p:sp>
      <p:sp>
        <p:nvSpPr>
          <p:cNvPr id="4" name="Text Placeholder 3">
            <a:extLst>
              <a:ext uri="{FF2B5EF4-FFF2-40B4-BE49-F238E27FC236}">
                <a16:creationId xmlns:a16="http://schemas.microsoft.com/office/drawing/2014/main" id="{7E3BC42A-B4C6-E47F-8368-87A5C2AA6269}"/>
              </a:ext>
            </a:extLst>
          </p:cNvPr>
          <p:cNvSpPr>
            <a:spLocks noGrp="1"/>
          </p:cNvSpPr>
          <p:nvPr>
            <p:ph type="body" sz="quarter" idx="11"/>
          </p:nvPr>
        </p:nvSpPr>
        <p:spPr/>
        <p:txBody>
          <a:bodyPr/>
          <a:lstStyle/>
          <a:p>
            <a:r>
              <a:rPr lang="en-US" dirty="0"/>
              <a:t>Are we meeting all the targets set by ministry  ?</a:t>
            </a:r>
          </a:p>
          <a:p>
            <a:r>
              <a:rPr lang="en-US" dirty="0"/>
              <a:t>Will we meet the demand in the future ?</a:t>
            </a:r>
          </a:p>
          <a:p>
            <a:endParaRPr lang="en-US" dirty="0"/>
          </a:p>
          <a:p>
            <a:r>
              <a:rPr lang="en-US" dirty="0"/>
              <a:t>Forecasting of renewable energy production </a:t>
            </a:r>
          </a:p>
          <a:p>
            <a:endParaRPr lang="en-US" dirty="0"/>
          </a:p>
          <a:p>
            <a:r>
              <a:rPr lang="en-US" dirty="0"/>
              <a:t>Demand growth by sector and regions..</a:t>
            </a:r>
          </a:p>
          <a:p>
            <a:endParaRPr lang="en-US" dirty="0"/>
          </a:p>
          <a:p>
            <a:endParaRPr lang="en-US" dirty="0"/>
          </a:p>
          <a:p>
            <a:endParaRPr lang="en-US" dirty="0"/>
          </a:p>
        </p:txBody>
      </p:sp>
      <p:sp>
        <p:nvSpPr>
          <p:cNvPr id="5" name="Rectangle 4">
            <a:extLst>
              <a:ext uri="{FF2B5EF4-FFF2-40B4-BE49-F238E27FC236}">
                <a16:creationId xmlns:a16="http://schemas.microsoft.com/office/drawing/2014/main" id="{06BBA64D-2823-9282-BE57-5401B9A58FA5}"/>
              </a:ext>
            </a:extLst>
          </p:cNvPr>
          <p:cNvSpPr/>
          <p:nvPr/>
        </p:nvSpPr>
        <p:spPr>
          <a:xfrm rot="20139752">
            <a:off x="1647026" y="2223248"/>
            <a:ext cx="5555808" cy="87187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Placeholder</a:t>
            </a:r>
          </a:p>
        </p:txBody>
      </p:sp>
    </p:spTree>
    <p:extLst>
      <p:ext uri="{BB962C8B-B14F-4D97-AF65-F5344CB8AC3E}">
        <p14:creationId xmlns:p14="http://schemas.microsoft.com/office/powerpoint/2010/main" val="3785747941"/>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9941-9DAB-4544-05BC-ADAE36BD6676}"/>
              </a:ext>
            </a:extLst>
          </p:cNvPr>
          <p:cNvSpPr>
            <a:spLocks noGrp="1"/>
          </p:cNvSpPr>
          <p:nvPr>
            <p:ph type="title"/>
          </p:nvPr>
        </p:nvSpPr>
        <p:spPr/>
        <p:txBody>
          <a:bodyPr/>
          <a:lstStyle/>
          <a:p>
            <a:r>
              <a:rPr lang="en-US" dirty="0"/>
              <a:t>Consultative</a:t>
            </a:r>
            <a:br>
              <a:rPr lang="en-US" dirty="0"/>
            </a:br>
            <a:endParaRPr lang="en-US" dirty="0"/>
          </a:p>
        </p:txBody>
      </p:sp>
      <p:sp>
        <p:nvSpPr>
          <p:cNvPr id="3" name="Slide Number Placeholder 2">
            <a:extLst>
              <a:ext uri="{FF2B5EF4-FFF2-40B4-BE49-F238E27FC236}">
                <a16:creationId xmlns:a16="http://schemas.microsoft.com/office/drawing/2014/main" id="{553DA4AC-65EE-746E-40FE-AAD8FE27397B}"/>
              </a:ext>
            </a:extLst>
          </p:cNvPr>
          <p:cNvSpPr>
            <a:spLocks noGrp="1"/>
          </p:cNvSpPr>
          <p:nvPr>
            <p:ph type="sldNum" sz="quarter" idx="10"/>
          </p:nvPr>
        </p:nvSpPr>
        <p:spPr/>
        <p:txBody>
          <a:bodyPr/>
          <a:lstStyle/>
          <a:p>
            <a:fld id="{A194DF27-3782-4A65-8E57-69C36A893A25}" type="slidenum">
              <a:rPr lang="en-US" smtClean="0"/>
              <a:pPr/>
              <a:t>36</a:t>
            </a:fld>
            <a:endParaRPr lang="en-US"/>
          </a:p>
        </p:txBody>
      </p:sp>
      <p:sp>
        <p:nvSpPr>
          <p:cNvPr id="4" name="Text Placeholder 3">
            <a:extLst>
              <a:ext uri="{FF2B5EF4-FFF2-40B4-BE49-F238E27FC236}">
                <a16:creationId xmlns:a16="http://schemas.microsoft.com/office/drawing/2014/main" id="{14998BF7-D652-6D06-C762-3F7921D6FA58}"/>
              </a:ext>
            </a:extLst>
          </p:cNvPr>
          <p:cNvSpPr>
            <a:spLocks noGrp="1"/>
          </p:cNvSpPr>
          <p:nvPr>
            <p:ph type="body" sz="quarter" idx="11"/>
          </p:nvPr>
        </p:nvSpPr>
        <p:spPr>
          <a:xfrm>
            <a:off x="387349" y="1197769"/>
            <a:ext cx="8336703" cy="2487216"/>
          </a:xfrm>
        </p:spPr>
        <p:txBody>
          <a:bodyPr/>
          <a:lstStyle/>
          <a:p>
            <a:pPr marL="285750" indent="-285750">
              <a:buFont typeface="Arial" panose="020B0604020202020204" pitchFamily="34" charset="0"/>
              <a:buChar char="•"/>
            </a:pPr>
            <a:r>
              <a:rPr lang="en-US" dirty="0"/>
              <a:t>What should we do to achieve targets/demands</a:t>
            </a:r>
          </a:p>
          <a:p>
            <a:pPr marL="285750" indent="-285750">
              <a:buFont typeface="Arial" panose="020B0604020202020204" pitchFamily="34" charset="0"/>
              <a:buChar char="•"/>
            </a:pPr>
            <a:r>
              <a:rPr lang="en-US" dirty="0"/>
              <a:t>Best practices from Countries who are producing green energies (US, Germany, UK , </a:t>
            </a:r>
            <a:r>
              <a:rPr lang="en-US" dirty="0" err="1"/>
              <a:t>etc</a:t>
            </a:r>
            <a:r>
              <a:rPr lang="en-US" dirty="0"/>
              <a:t>) </a:t>
            </a:r>
          </a:p>
          <a:p>
            <a:pPr marL="285750" indent="-285750">
              <a:buFont typeface="Arial" panose="020B0604020202020204" pitchFamily="34" charset="0"/>
              <a:buChar char="•"/>
            </a:pPr>
            <a:r>
              <a:rPr lang="en-US" dirty="0"/>
              <a:t>Potential vs Actual production of electricity (Clean Energy)  </a:t>
            </a:r>
          </a:p>
          <a:p>
            <a:endParaRPr lang="en-US" dirty="0"/>
          </a:p>
          <a:p>
            <a:endParaRPr lang="en-US" dirty="0"/>
          </a:p>
        </p:txBody>
      </p:sp>
      <p:sp>
        <p:nvSpPr>
          <p:cNvPr id="5" name="Rectangle 4">
            <a:extLst>
              <a:ext uri="{FF2B5EF4-FFF2-40B4-BE49-F238E27FC236}">
                <a16:creationId xmlns:a16="http://schemas.microsoft.com/office/drawing/2014/main" id="{70882E56-14F6-6FB6-05BA-3F400E32E8F1}"/>
              </a:ext>
            </a:extLst>
          </p:cNvPr>
          <p:cNvSpPr/>
          <p:nvPr/>
        </p:nvSpPr>
        <p:spPr>
          <a:xfrm rot="20139752">
            <a:off x="1647026" y="2223248"/>
            <a:ext cx="5555808" cy="87187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Placeholder</a:t>
            </a:r>
          </a:p>
        </p:txBody>
      </p:sp>
    </p:spTree>
    <p:extLst>
      <p:ext uri="{BB962C8B-B14F-4D97-AF65-F5344CB8AC3E}">
        <p14:creationId xmlns:p14="http://schemas.microsoft.com/office/powerpoint/2010/main" val="2425751683"/>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a:extLst>
              <a:ext uri="{FF2B5EF4-FFF2-40B4-BE49-F238E27FC236}">
                <a16:creationId xmlns:a16="http://schemas.microsoft.com/office/drawing/2014/main" id="{F05B3DB7-FD8F-AFA9-4567-F8E25536B386}"/>
              </a:ext>
            </a:extLst>
          </p:cNvPr>
          <p:cNvSpPr/>
          <p:nvPr/>
        </p:nvSpPr>
        <p:spPr>
          <a:xfrm>
            <a:off x="585446" y="3149422"/>
            <a:ext cx="545179" cy="5099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8AD4680C-4B51-A001-0F62-C9520ED019CD}"/>
              </a:ext>
            </a:extLst>
          </p:cNvPr>
          <p:cNvSpPr/>
          <p:nvPr/>
        </p:nvSpPr>
        <p:spPr>
          <a:xfrm>
            <a:off x="564662" y="2587710"/>
            <a:ext cx="545179" cy="5099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1590C75F-E676-158D-5DD2-6381CA1B4E43}"/>
              </a:ext>
            </a:extLst>
          </p:cNvPr>
          <p:cNvSpPr/>
          <p:nvPr/>
        </p:nvSpPr>
        <p:spPr>
          <a:xfrm>
            <a:off x="547084" y="2025999"/>
            <a:ext cx="545179" cy="5099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C8B49CF7-F050-AD5E-7447-2F7B95FB4C4D}"/>
              </a:ext>
            </a:extLst>
          </p:cNvPr>
          <p:cNvSpPr/>
          <p:nvPr/>
        </p:nvSpPr>
        <p:spPr>
          <a:xfrm>
            <a:off x="526654" y="1420690"/>
            <a:ext cx="565609" cy="5099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0" name="Oval 29">
            <a:extLst>
              <a:ext uri="{FF2B5EF4-FFF2-40B4-BE49-F238E27FC236}">
                <a16:creationId xmlns:a16="http://schemas.microsoft.com/office/drawing/2014/main" id="{8B060CBD-677D-8251-E55E-7882B9B424B2}"/>
              </a:ext>
            </a:extLst>
          </p:cNvPr>
          <p:cNvSpPr/>
          <p:nvPr/>
        </p:nvSpPr>
        <p:spPr>
          <a:xfrm>
            <a:off x="526656" y="814990"/>
            <a:ext cx="575336" cy="53158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80410735-CAC7-AF8D-F10D-EA2D8E46A2AD}"/>
              </a:ext>
            </a:extLst>
          </p:cNvPr>
          <p:cNvSpPr>
            <a:spLocks noGrp="1"/>
          </p:cNvSpPr>
          <p:nvPr>
            <p:ph type="title"/>
          </p:nvPr>
        </p:nvSpPr>
        <p:spPr/>
        <p:txBody>
          <a:bodyPr/>
          <a:lstStyle/>
          <a:p>
            <a:r>
              <a:rPr lang="en-US" dirty="0"/>
              <a:t>India’s Energy Mix Strategies</a:t>
            </a:r>
          </a:p>
        </p:txBody>
      </p:sp>
      <p:sp>
        <p:nvSpPr>
          <p:cNvPr id="5" name="Rectangle 4">
            <a:extLst>
              <a:ext uri="{FF2B5EF4-FFF2-40B4-BE49-F238E27FC236}">
                <a16:creationId xmlns:a16="http://schemas.microsoft.com/office/drawing/2014/main" id="{98602407-A8AF-DCE7-9E62-448D1833CDED}"/>
              </a:ext>
            </a:extLst>
          </p:cNvPr>
          <p:cNvSpPr/>
          <p:nvPr/>
        </p:nvSpPr>
        <p:spPr>
          <a:xfrm>
            <a:off x="1630324" y="870883"/>
            <a:ext cx="7171676" cy="446568"/>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BentonSans Light" panose="02000503000000020004" pitchFamily="2" charset="0"/>
                <a:ea typeface="+mn-ea"/>
                <a:cs typeface="+mn-cs"/>
              </a:rPr>
              <a:t>Larger shift toward Clean Energy alternatives</a:t>
            </a:r>
          </a:p>
        </p:txBody>
      </p:sp>
      <p:sp>
        <p:nvSpPr>
          <p:cNvPr id="6" name="Rectangle 5">
            <a:extLst>
              <a:ext uri="{FF2B5EF4-FFF2-40B4-BE49-F238E27FC236}">
                <a16:creationId xmlns:a16="http://schemas.microsoft.com/office/drawing/2014/main" id="{CC611F7F-F833-BB0B-C16A-235DF9641F50}"/>
              </a:ext>
            </a:extLst>
          </p:cNvPr>
          <p:cNvSpPr/>
          <p:nvPr/>
        </p:nvSpPr>
        <p:spPr>
          <a:xfrm>
            <a:off x="1630324" y="1448441"/>
            <a:ext cx="7171676" cy="446568"/>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BentonSans Light" panose="02000503000000020004" pitchFamily="2" charset="0"/>
                <a:ea typeface="+mn-ea"/>
                <a:cs typeface="+mn-cs"/>
              </a:rPr>
              <a:t>Increased Manufacturing Capacities</a:t>
            </a:r>
          </a:p>
        </p:txBody>
      </p:sp>
      <p:sp>
        <p:nvSpPr>
          <p:cNvPr id="7" name="Rectangle 6">
            <a:extLst>
              <a:ext uri="{FF2B5EF4-FFF2-40B4-BE49-F238E27FC236}">
                <a16:creationId xmlns:a16="http://schemas.microsoft.com/office/drawing/2014/main" id="{89E63866-3FE1-6D2C-3682-601DF9F8E309}"/>
              </a:ext>
            </a:extLst>
          </p:cNvPr>
          <p:cNvSpPr/>
          <p:nvPr/>
        </p:nvSpPr>
        <p:spPr>
          <a:xfrm>
            <a:off x="1630324" y="2025999"/>
            <a:ext cx="7171676" cy="446568"/>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BentonSans Light" panose="02000503000000020004" pitchFamily="2" charset="0"/>
                <a:ea typeface="+mn-ea"/>
                <a:cs typeface="+mn-cs"/>
              </a:rPr>
              <a:t>Energy Use Efficiency</a:t>
            </a:r>
          </a:p>
        </p:txBody>
      </p:sp>
      <p:sp>
        <p:nvSpPr>
          <p:cNvPr id="8" name="Rectangle 7">
            <a:extLst>
              <a:ext uri="{FF2B5EF4-FFF2-40B4-BE49-F238E27FC236}">
                <a16:creationId xmlns:a16="http://schemas.microsoft.com/office/drawing/2014/main" id="{4CF53C8E-2951-5377-382B-E4073B058213}"/>
              </a:ext>
            </a:extLst>
          </p:cNvPr>
          <p:cNvSpPr/>
          <p:nvPr/>
        </p:nvSpPr>
        <p:spPr>
          <a:xfrm>
            <a:off x="1630324" y="2603558"/>
            <a:ext cx="7171676" cy="446568"/>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BentonSans Light" panose="02000503000000020004" pitchFamily="2" charset="0"/>
                <a:ea typeface="+mn-ea"/>
                <a:cs typeface="+mn-cs"/>
              </a:rPr>
              <a:t>Policy push for Hydrogen including production-linked incentives</a:t>
            </a:r>
          </a:p>
        </p:txBody>
      </p:sp>
      <p:sp>
        <p:nvSpPr>
          <p:cNvPr id="9" name="Rectangle 8">
            <a:extLst>
              <a:ext uri="{FF2B5EF4-FFF2-40B4-BE49-F238E27FC236}">
                <a16:creationId xmlns:a16="http://schemas.microsoft.com/office/drawing/2014/main" id="{4F69C028-2454-5DE0-9A55-5EDDEC11690B}"/>
              </a:ext>
            </a:extLst>
          </p:cNvPr>
          <p:cNvSpPr/>
          <p:nvPr/>
        </p:nvSpPr>
        <p:spPr>
          <a:xfrm>
            <a:off x="1630324" y="4336234"/>
            <a:ext cx="7171676" cy="446568"/>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BentonSans Light" panose="02000503000000020004" pitchFamily="2" charset="0"/>
                <a:ea typeface="+mn-ea"/>
                <a:cs typeface="+mn-cs"/>
              </a:rPr>
              <a:t> Emerging technologies on Table: 2G Ethanol Pilot, Comfort climate box for tropical regions, Hydrogen Valleys, Heating and cooling virtual repository</a:t>
            </a:r>
          </a:p>
        </p:txBody>
      </p:sp>
      <p:sp>
        <p:nvSpPr>
          <p:cNvPr id="10" name="Rectangle 9">
            <a:extLst>
              <a:ext uri="{FF2B5EF4-FFF2-40B4-BE49-F238E27FC236}">
                <a16:creationId xmlns:a16="http://schemas.microsoft.com/office/drawing/2014/main" id="{78BD27B1-6130-3A3D-7BFA-1A29FCE16E62}"/>
              </a:ext>
            </a:extLst>
          </p:cNvPr>
          <p:cNvSpPr/>
          <p:nvPr/>
        </p:nvSpPr>
        <p:spPr>
          <a:xfrm>
            <a:off x="1630324" y="3181117"/>
            <a:ext cx="7171676" cy="446568"/>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BentonSans Light" panose="02000503000000020004" pitchFamily="2" charset="0"/>
                <a:ea typeface="+mn-ea"/>
                <a:cs typeface="+mn-cs"/>
              </a:rPr>
              <a:t>Launch of Global Biofuel Alliance</a:t>
            </a:r>
          </a:p>
        </p:txBody>
      </p:sp>
      <p:sp>
        <p:nvSpPr>
          <p:cNvPr id="11" name="Rectangle 10">
            <a:extLst>
              <a:ext uri="{FF2B5EF4-FFF2-40B4-BE49-F238E27FC236}">
                <a16:creationId xmlns:a16="http://schemas.microsoft.com/office/drawing/2014/main" id="{9E0D1E53-3EBF-993F-6B1A-ECD82A2269D5}"/>
              </a:ext>
            </a:extLst>
          </p:cNvPr>
          <p:cNvSpPr/>
          <p:nvPr/>
        </p:nvSpPr>
        <p:spPr>
          <a:xfrm>
            <a:off x="1630324" y="3758676"/>
            <a:ext cx="7171676" cy="446568"/>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BentonSans Light" panose="02000503000000020004" pitchFamily="2" charset="0"/>
                <a:ea typeface="+mn-ea"/>
                <a:cs typeface="+mn-cs"/>
              </a:rPr>
              <a:t>Usage of Technology such as CCUS (Carbon Capture, Utilization and Storage)</a:t>
            </a:r>
          </a:p>
        </p:txBody>
      </p:sp>
      <p:sp>
        <p:nvSpPr>
          <p:cNvPr id="13" name="TextBox 12">
            <a:extLst>
              <a:ext uri="{FF2B5EF4-FFF2-40B4-BE49-F238E27FC236}">
                <a16:creationId xmlns:a16="http://schemas.microsoft.com/office/drawing/2014/main" id="{6DD76965-DF9A-32F4-B0D3-300B957F596A}"/>
              </a:ext>
            </a:extLst>
          </p:cNvPr>
          <p:cNvSpPr txBox="1"/>
          <p:nvPr/>
        </p:nvSpPr>
        <p:spPr>
          <a:xfrm>
            <a:off x="6128488" y="4860390"/>
            <a:ext cx="2739066" cy="2000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lumMod val="65000"/>
                  </a:srgbClr>
                </a:solidFill>
                <a:effectLst/>
                <a:uLnTx/>
                <a:uFillTx/>
                <a:latin typeface="Arial"/>
                <a:ea typeface="+mn-ea"/>
                <a:cs typeface="+mn-cs"/>
              </a:rPr>
              <a:t>https://pib.gov.in/PressReleaseIframePage.aspx?PRID=1961797</a:t>
            </a:r>
          </a:p>
        </p:txBody>
      </p:sp>
      <p:pic>
        <p:nvPicPr>
          <p:cNvPr id="15" name="Graphic 14" descr="Windmill with solid fill">
            <a:extLst>
              <a:ext uri="{FF2B5EF4-FFF2-40B4-BE49-F238E27FC236}">
                <a16:creationId xmlns:a16="http://schemas.microsoft.com/office/drawing/2014/main" id="{81772632-884D-10FB-4C58-574B339C32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146" y="898585"/>
            <a:ext cx="342537" cy="342537"/>
          </a:xfrm>
          <a:prstGeom prst="rect">
            <a:avLst/>
          </a:prstGeom>
        </p:spPr>
      </p:pic>
      <p:pic>
        <p:nvPicPr>
          <p:cNvPr id="17" name="Graphic 16" descr="Factory with solid fill">
            <a:extLst>
              <a:ext uri="{FF2B5EF4-FFF2-40B4-BE49-F238E27FC236}">
                <a16:creationId xmlns:a16="http://schemas.microsoft.com/office/drawing/2014/main" id="{932C7A2D-2735-86F1-A9B2-51484CCE14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2755" y="1486358"/>
            <a:ext cx="367928" cy="367928"/>
          </a:xfrm>
          <a:prstGeom prst="rect">
            <a:avLst/>
          </a:prstGeom>
        </p:spPr>
      </p:pic>
      <p:pic>
        <p:nvPicPr>
          <p:cNvPr id="19" name="Graphic 18" descr="Full battery with solid fill">
            <a:extLst>
              <a:ext uri="{FF2B5EF4-FFF2-40B4-BE49-F238E27FC236}">
                <a16:creationId xmlns:a16="http://schemas.microsoft.com/office/drawing/2014/main" id="{A04B7C98-2690-5018-7B28-D37ADE918B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8770" y="2163748"/>
            <a:ext cx="261288" cy="261288"/>
          </a:xfrm>
          <a:prstGeom prst="rect">
            <a:avLst/>
          </a:prstGeom>
        </p:spPr>
      </p:pic>
      <p:pic>
        <p:nvPicPr>
          <p:cNvPr id="21" name="Graphic 20" descr="Fuel with solid fill">
            <a:extLst>
              <a:ext uri="{FF2B5EF4-FFF2-40B4-BE49-F238E27FC236}">
                <a16:creationId xmlns:a16="http://schemas.microsoft.com/office/drawing/2014/main" id="{D0A5EA4C-F1AB-E1BB-9C4E-6772FD4035F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2857" y="2679567"/>
            <a:ext cx="350359" cy="350359"/>
          </a:xfrm>
          <a:prstGeom prst="rect">
            <a:avLst/>
          </a:prstGeom>
        </p:spPr>
      </p:pic>
      <p:pic>
        <p:nvPicPr>
          <p:cNvPr id="23" name="Graphic 22" descr="Cheers with solid fill">
            <a:extLst>
              <a:ext uri="{FF2B5EF4-FFF2-40B4-BE49-F238E27FC236}">
                <a16:creationId xmlns:a16="http://schemas.microsoft.com/office/drawing/2014/main" id="{4AF1F128-E336-E701-146E-3CC277E4C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0931" y="3241126"/>
            <a:ext cx="352640" cy="352640"/>
          </a:xfrm>
          <a:prstGeom prst="rect">
            <a:avLst/>
          </a:prstGeom>
        </p:spPr>
      </p:pic>
      <p:pic>
        <p:nvPicPr>
          <p:cNvPr id="25" name="Graphic 24" descr="Qr Code with solid fill">
            <a:extLst>
              <a:ext uri="{FF2B5EF4-FFF2-40B4-BE49-F238E27FC236}">
                <a16:creationId xmlns:a16="http://schemas.microsoft.com/office/drawing/2014/main" id="{B1071232-2FD2-ED85-BF20-087FB257FB8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2584" y="3802838"/>
            <a:ext cx="399679" cy="399679"/>
          </a:xfrm>
          <a:prstGeom prst="rect">
            <a:avLst/>
          </a:prstGeom>
        </p:spPr>
      </p:pic>
      <p:pic>
        <p:nvPicPr>
          <p:cNvPr id="29" name="Graphic 28" descr="Open hand with plant with solid fill">
            <a:extLst>
              <a:ext uri="{FF2B5EF4-FFF2-40B4-BE49-F238E27FC236}">
                <a16:creationId xmlns:a16="http://schemas.microsoft.com/office/drawing/2014/main" id="{79BA463F-0361-6B9A-840E-81E0BDFF147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2857" y="4336234"/>
            <a:ext cx="419134" cy="419134"/>
          </a:xfrm>
          <a:prstGeom prst="rect">
            <a:avLst/>
          </a:prstGeom>
        </p:spPr>
      </p:pic>
      <p:sp>
        <p:nvSpPr>
          <p:cNvPr id="3" name="Rectangle 2">
            <a:extLst>
              <a:ext uri="{FF2B5EF4-FFF2-40B4-BE49-F238E27FC236}">
                <a16:creationId xmlns:a16="http://schemas.microsoft.com/office/drawing/2014/main" id="{A0EDA8A7-6EC0-1B02-B54A-B7D48CA2A6A7}"/>
              </a:ext>
            </a:extLst>
          </p:cNvPr>
          <p:cNvSpPr/>
          <p:nvPr/>
        </p:nvSpPr>
        <p:spPr>
          <a:xfrm rot="20139752">
            <a:off x="1647026" y="2223248"/>
            <a:ext cx="5555808" cy="87187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Placeholder</a:t>
            </a:r>
          </a:p>
        </p:txBody>
      </p:sp>
    </p:spTree>
    <p:extLst>
      <p:ext uri="{BB962C8B-B14F-4D97-AF65-F5344CB8AC3E}">
        <p14:creationId xmlns:p14="http://schemas.microsoft.com/office/powerpoint/2010/main" val="3116946156"/>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9D11E-F6EA-53C2-BD06-E28967401462}"/>
              </a:ext>
            </a:extLst>
          </p:cNvPr>
          <p:cNvSpPr>
            <a:spLocks noGrp="1"/>
          </p:cNvSpPr>
          <p:nvPr>
            <p:ph type="title"/>
          </p:nvPr>
        </p:nvSpPr>
        <p:spPr>
          <a:xfrm>
            <a:off x="338127" y="192134"/>
            <a:ext cx="8229600" cy="747596"/>
          </a:xfrm>
        </p:spPr>
        <p:txBody>
          <a:bodyPr/>
          <a:lstStyle/>
          <a:p>
            <a:r>
              <a:rPr lang="en-US" dirty="0"/>
              <a:t>Best practices</a:t>
            </a:r>
          </a:p>
        </p:txBody>
      </p:sp>
      <p:sp>
        <p:nvSpPr>
          <p:cNvPr id="3" name="Slide Number Placeholder 2">
            <a:extLst>
              <a:ext uri="{FF2B5EF4-FFF2-40B4-BE49-F238E27FC236}">
                <a16:creationId xmlns:a16="http://schemas.microsoft.com/office/drawing/2014/main" id="{D072F30C-4137-323D-4280-C775720EE66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94DF27-3782-4A65-8E57-69C36A893A25}" type="slidenum">
              <a:rPr kumimoji="0" lang="en-US" sz="750" b="0" i="0" u="none" strike="noStrike" kern="1200" cap="none" spc="0" normalizeH="0" baseline="0" noProof="0" smtClean="0">
                <a:ln>
                  <a:noFill/>
                </a:ln>
                <a:solidFill>
                  <a:srgbClr val="002663"/>
                </a:solidFill>
                <a:effectLst/>
                <a:uLnTx/>
                <a:uFillTx/>
                <a:latin typeface="Guardian Egyp"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750" b="0" i="0" u="none" strike="noStrike" kern="1200" cap="none" spc="0" normalizeH="0" baseline="0" noProof="0">
              <a:ln>
                <a:noFill/>
              </a:ln>
              <a:solidFill>
                <a:srgbClr val="002663"/>
              </a:solidFill>
              <a:effectLst/>
              <a:uLnTx/>
              <a:uFillTx/>
              <a:latin typeface="Guardian Egyp" charset="0"/>
            </a:endParaRPr>
          </a:p>
        </p:txBody>
      </p:sp>
      <p:sp>
        <p:nvSpPr>
          <p:cNvPr id="5" name="Rectangle 4">
            <a:extLst>
              <a:ext uri="{FF2B5EF4-FFF2-40B4-BE49-F238E27FC236}">
                <a16:creationId xmlns:a16="http://schemas.microsoft.com/office/drawing/2014/main" id="{E852580F-6400-5F0E-B411-1D5D7DAD9531}"/>
              </a:ext>
            </a:extLst>
          </p:cNvPr>
          <p:cNvSpPr/>
          <p:nvPr/>
        </p:nvSpPr>
        <p:spPr>
          <a:xfrm>
            <a:off x="1155404" y="2084528"/>
            <a:ext cx="1842977" cy="87187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Reforestation &amp; Recovery of Wet Lands</a:t>
            </a:r>
          </a:p>
        </p:txBody>
      </p:sp>
      <p:sp>
        <p:nvSpPr>
          <p:cNvPr id="6" name="Rectangle 5">
            <a:extLst>
              <a:ext uri="{FF2B5EF4-FFF2-40B4-BE49-F238E27FC236}">
                <a16:creationId xmlns:a16="http://schemas.microsoft.com/office/drawing/2014/main" id="{5A1568DC-7C38-32C3-B041-F1837CD85FFF}"/>
              </a:ext>
            </a:extLst>
          </p:cNvPr>
          <p:cNvSpPr/>
          <p:nvPr/>
        </p:nvSpPr>
        <p:spPr>
          <a:xfrm>
            <a:off x="3159050" y="2084528"/>
            <a:ext cx="1842977" cy="87187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 Ban New Coal, Oil and Gas extraction projects</a:t>
            </a:r>
          </a:p>
        </p:txBody>
      </p:sp>
      <p:sp>
        <p:nvSpPr>
          <p:cNvPr id="7" name="Rectangle 6">
            <a:extLst>
              <a:ext uri="{FF2B5EF4-FFF2-40B4-BE49-F238E27FC236}">
                <a16:creationId xmlns:a16="http://schemas.microsoft.com/office/drawing/2014/main" id="{C612A3ED-B884-1162-97D3-82884B4FA428}"/>
              </a:ext>
            </a:extLst>
          </p:cNvPr>
          <p:cNvSpPr/>
          <p:nvPr/>
        </p:nvSpPr>
        <p:spPr>
          <a:xfrm>
            <a:off x="5162696" y="2084528"/>
            <a:ext cx="1842977" cy="87187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End direct Fossil Fuel subsidies</a:t>
            </a:r>
          </a:p>
        </p:txBody>
      </p:sp>
      <p:sp>
        <p:nvSpPr>
          <p:cNvPr id="8" name="Rectangle 7">
            <a:extLst>
              <a:ext uri="{FF2B5EF4-FFF2-40B4-BE49-F238E27FC236}">
                <a16:creationId xmlns:a16="http://schemas.microsoft.com/office/drawing/2014/main" id="{CD27A680-65CF-225E-420E-7DA3F6FE8940}"/>
              </a:ext>
            </a:extLst>
          </p:cNvPr>
          <p:cNvSpPr/>
          <p:nvPr/>
        </p:nvSpPr>
        <p:spPr>
          <a:xfrm>
            <a:off x="7166342" y="2084528"/>
            <a:ext cx="1842977" cy="87187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Shutting down of 69% of coal-fired power plants</a:t>
            </a:r>
          </a:p>
        </p:txBody>
      </p:sp>
      <p:pic>
        <p:nvPicPr>
          <p:cNvPr id="10" name="Picture 9" descr="A flag with a red and yellow stripe&#10;&#10;Description automatically generated">
            <a:extLst>
              <a:ext uri="{FF2B5EF4-FFF2-40B4-BE49-F238E27FC236}">
                <a16:creationId xmlns:a16="http://schemas.microsoft.com/office/drawing/2014/main" id="{C08EA5CB-9FF2-75AA-E00D-7C30F31660A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38127" y="2294964"/>
            <a:ext cx="433941" cy="45099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Rectangle 11">
            <a:extLst>
              <a:ext uri="{FF2B5EF4-FFF2-40B4-BE49-F238E27FC236}">
                <a16:creationId xmlns:a16="http://schemas.microsoft.com/office/drawing/2014/main" id="{281AB72A-7554-4569-72EE-914520F1056E}"/>
              </a:ext>
            </a:extLst>
          </p:cNvPr>
          <p:cNvSpPr/>
          <p:nvPr/>
        </p:nvSpPr>
        <p:spPr>
          <a:xfrm>
            <a:off x="1155404" y="1030706"/>
            <a:ext cx="1842977" cy="87187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Sustainable Public Transport</a:t>
            </a:r>
          </a:p>
        </p:txBody>
      </p:sp>
      <p:sp>
        <p:nvSpPr>
          <p:cNvPr id="13" name="Rectangle 12">
            <a:extLst>
              <a:ext uri="{FF2B5EF4-FFF2-40B4-BE49-F238E27FC236}">
                <a16:creationId xmlns:a16="http://schemas.microsoft.com/office/drawing/2014/main" id="{ADFAA251-2F0A-3EF4-A11A-5DD0566EF657}"/>
              </a:ext>
            </a:extLst>
          </p:cNvPr>
          <p:cNvSpPr/>
          <p:nvPr/>
        </p:nvSpPr>
        <p:spPr>
          <a:xfrm>
            <a:off x="3159050" y="1030706"/>
            <a:ext cx="1842977" cy="87187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 Investing in Green Tech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(Set to become the world’s first fossil fuel free nation)</a:t>
            </a: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C94E9ED8-933A-E0D0-3C79-52A0F87B2721}"/>
              </a:ext>
            </a:extLst>
          </p:cNvPr>
          <p:cNvSpPr/>
          <p:nvPr/>
        </p:nvSpPr>
        <p:spPr>
          <a:xfrm>
            <a:off x="5162696" y="1030706"/>
            <a:ext cx="1842977" cy="87187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Green Agriculture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a:t>
            </a:r>
            <a:r>
              <a:rPr kumimoji="0" lang="en-US" sz="900" b="0" i="0" u="none" strike="noStrike" kern="1200" cap="none" spc="0" normalizeH="0" baseline="0" noProof="0" dirty="0">
                <a:ln>
                  <a:noFill/>
                </a:ln>
                <a:solidFill>
                  <a:srgbClr val="FFFFFF"/>
                </a:solidFill>
                <a:effectLst/>
                <a:uLnTx/>
                <a:uFillTx/>
                <a:latin typeface="Helvetica Neue"/>
                <a:ea typeface="+mn-ea"/>
                <a:cs typeface="+mn-cs"/>
              </a:rPr>
              <a:t>Creation an agrarian framework, supporting worldwide food security in developing economies)</a:t>
            </a: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23F7AEF7-00B5-EE5A-0FD3-AB2F179B11DE}"/>
              </a:ext>
            </a:extLst>
          </p:cNvPr>
          <p:cNvSpPr/>
          <p:nvPr/>
        </p:nvSpPr>
        <p:spPr>
          <a:xfrm>
            <a:off x="7166342" y="1030706"/>
            <a:ext cx="1842977" cy="87187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Sustainable Lifestyle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(Usage of Organic Cotton &amp; Organic Foods)</a:t>
            </a: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Rectangle 3">
            <a:extLst>
              <a:ext uri="{FF2B5EF4-FFF2-40B4-BE49-F238E27FC236}">
                <a16:creationId xmlns:a16="http://schemas.microsoft.com/office/drawing/2014/main" id="{739A9D47-D91C-B421-6CB2-34F21D24CF09}"/>
              </a:ext>
            </a:extLst>
          </p:cNvPr>
          <p:cNvSpPr/>
          <p:nvPr/>
        </p:nvSpPr>
        <p:spPr>
          <a:xfrm rot="20139752">
            <a:off x="1647026" y="2223248"/>
            <a:ext cx="5555808" cy="87187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Placeholder</a:t>
            </a:r>
          </a:p>
        </p:txBody>
      </p:sp>
    </p:spTree>
    <p:extLst>
      <p:ext uri="{BB962C8B-B14F-4D97-AF65-F5344CB8AC3E}">
        <p14:creationId xmlns:p14="http://schemas.microsoft.com/office/powerpoint/2010/main" val="2256907715"/>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A50EB-D515-2324-0648-B9BAF4DBA25E}"/>
              </a:ext>
            </a:extLst>
          </p:cNvPr>
          <p:cNvSpPr>
            <a:spLocks noGrp="1"/>
          </p:cNvSpPr>
          <p:nvPr>
            <p:ph type="title"/>
          </p:nvPr>
        </p:nvSpPr>
        <p:spPr>
          <a:xfrm>
            <a:off x="572400" y="2197952"/>
            <a:ext cx="8229600" cy="747596"/>
          </a:xfrm>
        </p:spPr>
        <p:txBody>
          <a:bodyPr vert="horz" lIns="0" tIns="0" rIns="0" bIns="0" rtlCol="0" anchor="t">
            <a:noAutofit/>
          </a:bodyPr>
          <a:lstStyle/>
          <a:p>
            <a:r>
              <a:rPr lang="en-US" sz="4800" dirty="0"/>
              <a:t>Q&amp;A</a:t>
            </a:r>
          </a:p>
        </p:txBody>
      </p:sp>
      <p:sp>
        <p:nvSpPr>
          <p:cNvPr id="3" name="Slide Number Placeholder 2">
            <a:extLst>
              <a:ext uri="{FF2B5EF4-FFF2-40B4-BE49-F238E27FC236}">
                <a16:creationId xmlns:a16="http://schemas.microsoft.com/office/drawing/2014/main" id="{C851C1ED-F33E-783F-7FC1-C4AEA7424DE7}"/>
              </a:ext>
            </a:extLst>
          </p:cNvPr>
          <p:cNvSpPr>
            <a:spLocks noGrp="1"/>
          </p:cNvSpPr>
          <p:nvPr>
            <p:ph type="sldNum" sz="quarter" idx="10"/>
          </p:nvPr>
        </p:nvSpPr>
        <p:spPr/>
        <p:txBody>
          <a:bodyPr/>
          <a:lstStyle/>
          <a:p>
            <a:fld id="{A194DF27-3782-4A65-8E57-69C36A893A25}" type="slidenum">
              <a:rPr lang="en-US" smtClean="0"/>
              <a:pPr/>
              <a:t>39</a:t>
            </a:fld>
            <a:endParaRPr lang="en-US"/>
          </a:p>
        </p:txBody>
      </p:sp>
    </p:spTree>
    <p:extLst>
      <p:ext uri="{BB962C8B-B14F-4D97-AF65-F5344CB8AC3E}">
        <p14:creationId xmlns:p14="http://schemas.microsoft.com/office/powerpoint/2010/main" val="1871899400"/>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7FD56-C23A-4916-9E25-FE73483DAA8B}"/>
              </a:ext>
            </a:extLst>
          </p:cNvPr>
          <p:cNvSpPr>
            <a:spLocks noGrp="1"/>
          </p:cNvSpPr>
          <p:nvPr>
            <p:ph type="title"/>
          </p:nvPr>
        </p:nvSpPr>
        <p:spPr/>
        <p:txBody>
          <a:bodyPr/>
          <a:lstStyle/>
          <a:p>
            <a:r>
              <a:rPr lang="en-US" dirty="0"/>
              <a:t>Objectives - What we set out to do</a:t>
            </a:r>
          </a:p>
        </p:txBody>
      </p:sp>
      <p:sp>
        <p:nvSpPr>
          <p:cNvPr id="3" name="Slide Number Placeholder 2">
            <a:extLst>
              <a:ext uri="{FF2B5EF4-FFF2-40B4-BE49-F238E27FC236}">
                <a16:creationId xmlns:a16="http://schemas.microsoft.com/office/drawing/2014/main" id="{84E5B8EA-18CC-47A7-89C6-3CAE4F120932}"/>
              </a:ext>
            </a:extLst>
          </p:cNvPr>
          <p:cNvSpPr>
            <a:spLocks noGrp="1"/>
          </p:cNvSpPr>
          <p:nvPr>
            <p:ph type="sldNum" sz="quarter" idx="10"/>
          </p:nvPr>
        </p:nvSpPr>
        <p:spPr/>
        <p:txBody>
          <a:bodyPr/>
          <a:lstStyle/>
          <a:p>
            <a:fld id="{A194DF27-3782-4A65-8E57-69C36A893A25}" type="slidenum">
              <a:rPr lang="en-US" smtClean="0"/>
              <a:pPr/>
              <a:t>4</a:t>
            </a:fld>
            <a:endParaRPr lang="en-US"/>
          </a:p>
        </p:txBody>
      </p:sp>
      <p:pic>
        <p:nvPicPr>
          <p:cNvPr id="9" name="Picture 8">
            <a:extLst>
              <a:ext uri="{FF2B5EF4-FFF2-40B4-BE49-F238E27FC236}">
                <a16:creationId xmlns:a16="http://schemas.microsoft.com/office/drawing/2014/main" id="{C4334F4B-3518-8370-A0CA-5553E26C9B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2943" y="876115"/>
            <a:ext cx="8338114" cy="3391270"/>
          </a:xfrm>
          <a:prstGeom prst="rect">
            <a:avLst/>
          </a:prstGeom>
        </p:spPr>
      </p:pic>
    </p:spTree>
    <p:extLst>
      <p:ext uri="{BB962C8B-B14F-4D97-AF65-F5344CB8AC3E}">
        <p14:creationId xmlns:p14="http://schemas.microsoft.com/office/powerpoint/2010/main" val="1820382570"/>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CCD1-6580-489C-8759-16CBF184AEA3}"/>
              </a:ext>
            </a:extLst>
          </p:cNvPr>
          <p:cNvSpPr>
            <a:spLocks noGrp="1"/>
          </p:cNvSpPr>
          <p:nvPr>
            <p:ph type="title"/>
          </p:nvPr>
        </p:nvSpPr>
        <p:spPr>
          <a:xfrm>
            <a:off x="457200" y="2480210"/>
            <a:ext cx="8229600" cy="747596"/>
          </a:xfrm>
        </p:spPr>
        <p:txBody>
          <a:bodyPr/>
          <a:lstStyle/>
          <a:p>
            <a:r>
              <a:rPr lang="en-US" dirty="0"/>
              <a:t>Appendix</a:t>
            </a:r>
          </a:p>
        </p:txBody>
      </p:sp>
      <p:sp>
        <p:nvSpPr>
          <p:cNvPr id="3" name="Rectangle 2">
            <a:extLst>
              <a:ext uri="{FF2B5EF4-FFF2-40B4-BE49-F238E27FC236}">
                <a16:creationId xmlns:a16="http://schemas.microsoft.com/office/drawing/2014/main" id="{59D486F6-34AA-45E8-5AE5-0ECA0EBAF419}"/>
              </a:ext>
            </a:extLst>
          </p:cNvPr>
          <p:cNvSpPr/>
          <p:nvPr/>
        </p:nvSpPr>
        <p:spPr>
          <a:xfrm>
            <a:off x="7775787" y="182880"/>
            <a:ext cx="1198880" cy="4199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9187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79BC-260F-B6C5-A1B2-A375EBCF1ED4}"/>
              </a:ext>
            </a:extLst>
          </p:cNvPr>
          <p:cNvSpPr>
            <a:spLocks noGrp="1"/>
          </p:cNvSpPr>
          <p:nvPr>
            <p:ph type="title"/>
          </p:nvPr>
        </p:nvSpPr>
        <p:spPr/>
        <p:txBody>
          <a:bodyPr/>
          <a:lstStyle/>
          <a:p>
            <a:r>
              <a:rPr lang="en-US" dirty="0"/>
              <a:t>Renewable Energy – Achievements till date</a:t>
            </a:r>
          </a:p>
        </p:txBody>
      </p:sp>
      <p:sp>
        <p:nvSpPr>
          <p:cNvPr id="5" name="Rectangle 4">
            <a:extLst>
              <a:ext uri="{FF2B5EF4-FFF2-40B4-BE49-F238E27FC236}">
                <a16:creationId xmlns:a16="http://schemas.microsoft.com/office/drawing/2014/main" id="{93DCD497-9B89-1A3B-FCF0-556B1E696537}"/>
              </a:ext>
            </a:extLst>
          </p:cNvPr>
          <p:cNvSpPr/>
          <p:nvPr/>
        </p:nvSpPr>
        <p:spPr>
          <a:xfrm>
            <a:off x="101003" y="1350746"/>
            <a:ext cx="2177310" cy="1285774"/>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BentonSans Light" panose="02000503000000020004" pitchFamily="2" charset="0"/>
              </a:rPr>
              <a:t>1000+ </a:t>
            </a:r>
            <a:r>
              <a:rPr lang="en-US" sz="1050" dirty="0">
                <a:latin typeface="BentonSans Light" panose="02000503000000020004" pitchFamily="2" charset="0"/>
              </a:rPr>
              <a:t>GW Potential (173 GW Installed). Globally 4</a:t>
            </a:r>
            <a:r>
              <a:rPr lang="en-US" sz="1050" baseline="30000" dirty="0">
                <a:latin typeface="BentonSans Light" panose="02000503000000020004" pitchFamily="2" charset="0"/>
              </a:rPr>
              <a:t>th</a:t>
            </a:r>
            <a:r>
              <a:rPr lang="en-US" sz="1050" dirty="0">
                <a:latin typeface="BentonSans Light" panose="02000503000000020004" pitchFamily="2" charset="0"/>
              </a:rPr>
              <a:t> position in overall Renewable Energy. </a:t>
            </a:r>
          </a:p>
        </p:txBody>
      </p:sp>
      <p:sp>
        <p:nvSpPr>
          <p:cNvPr id="6" name="Rectangle 5">
            <a:extLst>
              <a:ext uri="{FF2B5EF4-FFF2-40B4-BE49-F238E27FC236}">
                <a16:creationId xmlns:a16="http://schemas.microsoft.com/office/drawing/2014/main" id="{595592D3-F2B7-06A2-A8ED-0DACCBF12E4B}"/>
              </a:ext>
            </a:extLst>
          </p:cNvPr>
          <p:cNvSpPr/>
          <p:nvPr/>
        </p:nvSpPr>
        <p:spPr>
          <a:xfrm>
            <a:off x="2379383" y="1358747"/>
            <a:ext cx="2177310" cy="127777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BentonSans Light" panose="02000503000000020004" pitchFamily="2" charset="0"/>
              </a:rPr>
              <a:t>42% </a:t>
            </a:r>
            <a:r>
              <a:rPr lang="en-US" sz="1050" dirty="0">
                <a:latin typeface="BentonSans Light" panose="02000503000000020004" pitchFamily="2" charset="0"/>
              </a:rPr>
              <a:t>Cumulative Installed Capacity from non-fossil fuel sources, 50% targeted till 2030</a:t>
            </a:r>
          </a:p>
        </p:txBody>
      </p:sp>
      <p:sp>
        <p:nvSpPr>
          <p:cNvPr id="7" name="Rectangle 6">
            <a:extLst>
              <a:ext uri="{FF2B5EF4-FFF2-40B4-BE49-F238E27FC236}">
                <a16:creationId xmlns:a16="http://schemas.microsoft.com/office/drawing/2014/main" id="{2D99B3F5-5FB1-529F-0D3A-C4FD5F76B550}"/>
              </a:ext>
            </a:extLst>
          </p:cNvPr>
          <p:cNvSpPr/>
          <p:nvPr/>
        </p:nvSpPr>
        <p:spPr>
          <a:xfrm>
            <a:off x="4662446" y="1369787"/>
            <a:ext cx="2147353" cy="126673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BentonSans Light" panose="02000503000000020004" pitchFamily="2" charset="0"/>
              </a:rPr>
              <a:t>Renewable Power generation increased nearly 3 times from 61 BU to 180 BU since 2014-15</a:t>
            </a:r>
          </a:p>
        </p:txBody>
      </p:sp>
      <p:sp>
        <p:nvSpPr>
          <p:cNvPr id="8" name="Rectangle 7">
            <a:extLst>
              <a:ext uri="{FF2B5EF4-FFF2-40B4-BE49-F238E27FC236}">
                <a16:creationId xmlns:a16="http://schemas.microsoft.com/office/drawing/2014/main" id="{70018912-2241-C5F6-A629-9D1B7EF69653}"/>
              </a:ext>
            </a:extLst>
          </p:cNvPr>
          <p:cNvSpPr/>
          <p:nvPr/>
        </p:nvSpPr>
        <p:spPr>
          <a:xfrm>
            <a:off x="6915552" y="1378487"/>
            <a:ext cx="2127445" cy="125803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BentonSans Light" panose="02000503000000020004" pitchFamily="2" charset="0"/>
              </a:rPr>
              <a:t>Solar Power installed capacity increased approx. 30 times from 2.6 GW to 70.10 GW since 2014</a:t>
            </a:r>
          </a:p>
        </p:txBody>
      </p:sp>
      <p:sp>
        <p:nvSpPr>
          <p:cNvPr id="13" name="Rectangle 12">
            <a:extLst>
              <a:ext uri="{FF2B5EF4-FFF2-40B4-BE49-F238E27FC236}">
                <a16:creationId xmlns:a16="http://schemas.microsoft.com/office/drawing/2014/main" id="{E448E6F1-69AC-7EC8-1D68-B003AB11BBFB}"/>
              </a:ext>
            </a:extLst>
          </p:cNvPr>
          <p:cNvSpPr/>
          <p:nvPr/>
        </p:nvSpPr>
        <p:spPr>
          <a:xfrm>
            <a:off x="103344" y="2809396"/>
            <a:ext cx="2172627" cy="1285774"/>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BentonSans Light" panose="02000503000000020004" pitchFamily="2" charset="0"/>
              </a:rPr>
              <a:t>Wind capacity increased 2 times from 21 GW to 42.8 GW since 2014</a:t>
            </a:r>
          </a:p>
        </p:txBody>
      </p:sp>
      <p:sp>
        <p:nvSpPr>
          <p:cNvPr id="14" name="Rectangle 13">
            <a:extLst>
              <a:ext uri="{FF2B5EF4-FFF2-40B4-BE49-F238E27FC236}">
                <a16:creationId xmlns:a16="http://schemas.microsoft.com/office/drawing/2014/main" id="{6F2DEE6E-6983-DF62-FFD3-F9B842CC531F}"/>
              </a:ext>
            </a:extLst>
          </p:cNvPr>
          <p:cNvSpPr/>
          <p:nvPr/>
        </p:nvSpPr>
        <p:spPr>
          <a:xfrm>
            <a:off x="2381724" y="2811296"/>
            <a:ext cx="2172627" cy="127777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BentonSans Light" panose="02000503000000020004" pitchFamily="2" charset="0"/>
              </a:rPr>
              <a:t>About $78 Billion investment since 2014 (including $10.27 Billion FDI)</a:t>
            </a:r>
          </a:p>
        </p:txBody>
      </p:sp>
      <p:sp>
        <p:nvSpPr>
          <p:cNvPr id="15" name="Rectangle 14">
            <a:extLst>
              <a:ext uri="{FF2B5EF4-FFF2-40B4-BE49-F238E27FC236}">
                <a16:creationId xmlns:a16="http://schemas.microsoft.com/office/drawing/2014/main" id="{0AB7BF91-34B7-EBE2-507F-15F6A6649004}"/>
              </a:ext>
            </a:extLst>
          </p:cNvPr>
          <p:cNvSpPr/>
          <p:nvPr/>
        </p:nvSpPr>
        <p:spPr>
          <a:xfrm>
            <a:off x="4658933" y="2823398"/>
            <a:ext cx="2147353" cy="1265671"/>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BentonSans Light" panose="02000503000000020004" pitchFamily="2" charset="0"/>
              </a:rPr>
              <a:t>3</a:t>
            </a:r>
            <a:r>
              <a:rPr lang="en-US" sz="1050" baseline="30000" dirty="0">
                <a:latin typeface="BentonSans Light" panose="02000503000000020004" pitchFamily="2" charset="0"/>
              </a:rPr>
              <a:t>rd</a:t>
            </a:r>
            <a:r>
              <a:rPr lang="en-US" sz="1050" dirty="0">
                <a:latin typeface="BentonSans Light" panose="02000503000000020004" pitchFamily="2" charset="0"/>
              </a:rPr>
              <a:t> highest RE capacity addition of 63 GW in last 5 years</a:t>
            </a:r>
          </a:p>
        </p:txBody>
      </p:sp>
      <p:sp>
        <p:nvSpPr>
          <p:cNvPr id="16" name="Rectangle 15">
            <a:extLst>
              <a:ext uri="{FF2B5EF4-FFF2-40B4-BE49-F238E27FC236}">
                <a16:creationId xmlns:a16="http://schemas.microsoft.com/office/drawing/2014/main" id="{CF393F82-2FAC-F294-7773-14E41F951187}"/>
              </a:ext>
            </a:extLst>
          </p:cNvPr>
          <p:cNvSpPr/>
          <p:nvPr/>
        </p:nvSpPr>
        <p:spPr>
          <a:xfrm>
            <a:off x="6911461" y="2823398"/>
            <a:ext cx="2135626" cy="1265671"/>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latin typeface="BentonSans Light" panose="02000503000000020004" pitchFamily="2" charset="0"/>
              </a:rPr>
              <a:t>Other Installed Capacity for Renewables:</a:t>
            </a:r>
          </a:p>
          <a:p>
            <a:endParaRPr lang="en-US" sz="900" dirty="0">
              <a:latin typeface="BentonSans Light" panose="02000503000000020004" pitchFamily="2" charset="0"/>
            </a:endParaRPr>
          </a:p>
          <a:p>
            <a:r>
              <a:rPr lang="en-US" sz="900" b="1" dirty="0">
                <a:latin typeface="BentonSans Light" panose="02000503000000020004" pitchFamily="2" charset="0"/>
              </a:rPr>
              <a:t>Biomass/Co-generation</a:t>
            </a:r>
            <a:r>
              <a:rPr lang="en-US" sz="900" dirty="0">
                <a:latin typeface="BentonSans Light" panose="02000503000000020004" pitchFamily="2" charset="0"/>
              </a:rPr>
              <a:t>: 10.2 GW </a:t>
            </a:r>
            <a:r>
              <a:rPr lang="en-US" sz="900" b="1" dirty="0">
                <a:latin typeface="BentonSans Light" panose="02000503000000020004" pitchFamily="2" charset="0"/>
              </a:rPr>
              <a:t>Small Hydro Power</a:t>
            </a:r>
            <a:r>
              <a:rPr lang="en-US" sz="900" dirty="0">
                <a:latin typeface="BentonSans Light" panose="02000503000000020004" pitchFamily="2" charset="0"/>
              </a:rPr>
              <a:t>: 4.94 GW</a:t>
            </a:r>
          </a:p>
          <a:p>
            <a:r>
              <a:rPr lang="en-US" sz="900" b="1" dirty="0">
                <a:latin typeface="BentonSans Light" panose="02000503000000020004" pitchFamily="2" charset="0"/>
              </a:rPr>
              <a:t>Waste to Energy</a:t>
            </a:r>
            <a:r>
              <a:rPr lang="en-US" sz="900" dirty="0">
                <a:latin typeface="BentonSans Light" panose="02000503000000020004" pitchFamily="2" charset="0"/>
              </a:rPr>
              <a:t>: 0.55 GW</a:t>
            </a:r>
          </a:p>
          <a:p>
            <a:r>
              <a:rPr lang="en-US" sz="900" b="1" dirty="0">
                <a:latin typeface="BentonSans Light" panose="02000503000000020004" pitchFamily="2" charset="0"/>
              </a:rPr>
              <a:t>Large Hydro</a:t>
            </a:r>
            <a:r>
              <a:rPr lang="en-US" sz="900" dirty="0">
                <a:latin typeface="BentonSans Light" panose="02000503000000020004" pitchFamily="2" charset="0"/>
              </a:rPr>
              <a:t>: 46.85 GW</a:t>
            </a:r>
          </a:p>
        </p:txBody>
      </p:sp>
      <p:pic>
        <p:nvPicPr>
          <p:cNvPr id="24" name="Graphic 23" descr="Medal with solid fill">
            <a:extLst>
              <a:ext uri="{FF2B5EF4-FFF2-40B4-BE49-F238E27FC236}">
                <a16:creationId xmlns:a16="http://schemas.microsoft.com/office/drawing/2014/main" id="{E640D60D-D71C-47E8-A479-93B9C3E333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57925" y="155401"/>
            <a:ext cx="489200" cy="489200"/>
          </a:xfrm>
          <a:prstGeom prst="rect">
            <a:avLst/>
          </a:prstGeom>
        </p:spPr>
      </p:pic>
      <p:pic>
        <p:nvPicPr>
          <p:cNvPr id="26" name="Graphic 25" descr="Dim (Smaller Sun) with solid fill">
            <a:extLst>
              <a:ext uri="{FF2B5EF4-FFF2-40B4-BE49-F238E27FC236}">
                <a16:creationId xmlns:a16="http://schemas.microsoft.com/office/drawing/2014/main" id="{BAE8E458-CE47-6003-E3C6-07CFC9B1C5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66479" y="2197697"/>
            <a:ext cx="466010" cy="466010"/>
          </a:xfrm>
          <a:prstGeom prst="rect">
            <a:avLst/>
          </a:prstGeom>
        </p:spPr>
      </p:pic>
      <p:pic>
        <p:nvPicPr>
          <p:cNvPr id="27" name="Graphic 26" descr="Dim (Smaller Sun) with solid fill">
            <a:extLst>
              <a:ext uri="{FF2B5EF4-FFF2-40B4-BE49-F238E27FC236}">
                <a16:creationId xmlns:a16="http://schemas.microsoft.com/office/drawing/2014/main" id="{89CE909B-1673-6018-3C9B-6299ACC85C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3952" y="3629160"/>
            <a:ext cx="466010" cy="466010"/>
          </a:xfrm>
          <a:prstGeom prst="rect">
            <a:avLst/>
          </a:prstGeom>
        </p:spPr>
      </p:pic>
      <p:pic>
        <p:nvPicPr>
          <p:cNvPr id="28" name="Graphic 27" descr="Dim (Smaller Sun) with solid fill">
            <a:extLst>
              <a:ext uri="{FF2B5EF4-FFF2-40B4-BE49-F238E27FC236}">
                <a16:creationId xmlns:a16="http://schemas.microsoft.com/office/drawing/2014/main" id="{6C09559D-FF5C-4756-B83A-308CEE8DEB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92568" y="3597692"/>
            <a:ext cx="466010" cy="466010"/>
          </a:xfrm>
          <a:prstGeom prst="rect">
            <a:avLst/>
          </a:prstGeom>
        </p:spPr>
      </p:pic>
      <p:pic>
        <p:nvPicPr>
          <p:cNvPr id="29" name="Graphic 28" descr="Dim (Smaller Sun) with solid fill">
            <a:extLst>
              <a:ext uri="{FF2B5EF4-FFF2-40B4-BE49-F238E27FC236}">
                <a16:creationId xmlns:a16="http://schemas.microsoft.com/office/drawing/2014/main" id="{EC15162D-D01D-3322-D37A-7902F72D3F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7346" y="3597692"/>
            <a:ext cx="466010" cy="466010"/>
          </a:xfrm>
          <a:prstGeom prst="rect">
            <a:avLst/>
          </a:prstGeom>
        </p:spPr>
      </p:pic>
      <p:pic>
        <p:nvPicPr>
          <p:cNvPr id="31" name="Graphic 30" descr="Solar Panels with solid fill">
            <a:extLst>
              <a:ext uri="{FF2B5EF4-FFF2-40B4-BE49-F238E27FC236}">
                <a16:creationId xmlns:a16="http://schemas.microsoft.com/office/drawing/2014/main" id="{03510A5A-727D-CE21-1616-7E7F498C21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70950" y="2231279"/>
            <a:ext cx="340471" cy="340471"/>
          </a:xfrm>
          <a:prstGeom prst="rect">
            <a:avLst/>
          </a:prstGeom>
        </p:spPr>
      </p:pic>
      <p:pic>
        <p:nvPicPr>
          <p:cNvPr id="33" name="Graphic 32" descr="Wind Turbines with solid fill">
            <a:extLst>
              <a:ext uri="{FF2B5EF4-FFF2-40B4-BE49-F238E27FC236}">
                <a16:creationId xmlns:a16="http://schemas.microsoft.com/office/drawing/2014/main" id="{2BEBCB4B-9BBA-C72D-53CD-E16F6E96D55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76641" y="3660462"/>
            <a:ext cx="340471" cy="340471"/>
          </a:xfrm>
          <a:prstGeom prst="rect">
            <a:avLst/>
          </a:prstGeom>
        </p:spPr>
      </p:pic>
      <p:pic>
        <p:nvPicPr>
          <p:cNvPr id="34" name="Graphic 33" descr="Solar Panels with solid fill">
            <a:extLst>
              <a:ext uri="{FF2B5EF4-FFF2-40B4-BE49-F238E27FC236}">
                <a16:creationId xmlns:a16="http://schemas.microsoft.com/office/drawing/2014/main" id="{F969198E-6683-38D4-839A-EAF22D2210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33159" y="2231279"/>
            <a:ext cx="340471" cy="340471"/>
          </a:xfrm>
          <a:prstGeom prst="rect">
            <a:avLst/>
          </a:prstGeom>
        </p:spPr>
      </p:pic>
      <p:pic>
        <p:nvPicPr>
          <p:cNvPr id="36" name="Graphic 35" descr="Wind Turbines with solid fill">
            <a:extLst>
              <a:ext uri="{FF2B5EF4-FFF2-40B4-BE49-F238E27FC236}">
                <a16:creationId xmlns:a16="http://schemas.microsoft.com/office/drawing/2014/main" id="{96D9D62C-9A65-A60A-E161-79D4AF4A62F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87843" y="2279064"/>
            <a:ext cx="340471" cy="340471"/>
          </a:xfrm>
          <a:prstGeom prst="rect">
            <a:avLst/>
          </a:prstGeom>
        </p:spPr>
      </p:pic>
    </p:spTree>
    <p:extLst>
      <p:ext uri="{BB962C8B-B14F-4D97-AF65-F5344CB8AC3E}">
        <p14:creationId xmlns:p14="http://schemas.microsoft.com/office/powerpoint/2010/main" val="1051842028"/>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43F16002-482A-B6B7-0032-2D07EC06D0C3}"/>
              </a:ext>
            </a:extLst>
          </p:cNvPr>
          <p:cNvSpPr>
            <a:spLocks noGrp="1"/>
          </p:cNvSpPr>
          <p:nvPr>
            <p:ph type="title"/>
          </p:nvPr>
        </p:nvSpPr>
        <p:spPr>
          <a:xfrm>
            <a:off x="177799" y="260720"/>
            <a:ext cx="8229600" cy="376328"/>
          </a:xfrm>
        </p:spPr>
        <p:txBody>
          <a:bodyPr/>
          <a:lstStyle/>
          <a:p>
            <a:r>
              <a:rPr lang="en-US" dirty="0"/>
              <a:t>Macro Perspective</a:t>
            </a:r>
          </a:p>
        </p:txBody>
      </p:sp>
      <p:cxnSp>
        <p:nvCxnSpPr>
          <p:cNvPr id="6" name="Straight Connector 5">
            <a:extLst>
              <a:ext uri="{FF2B5EF4-FFF2-40B4-BE49-F238E27FC236}">
                <a16:creationId xmlns:a16="http://schemas.microsoft.com/office/drawing/2014/main" id="{D41F1E65-1551-D944-CE1D-DAE13B8220CD}"/>
              </a:ext>
            </a:extLst>
          </p:cNvPr>
          <p:cNvCxnSpPr>
            <a:cxnSpLocks/>
          </p:cNvCxnSpPr>
          <p:nvPr/>
        </p:nvCxnSpPr>
        <p:spPr>
          <a:xfrm flipV="1">
            <a:off x="5208683" y="792468"/>
            <a:ext cx="0" cy="4274109"/>
          </a:xfrm>
          <a:prstGeom prst="line">
            <a:avLst/>
          </a:prstGeom>
          <a:ln w="12700"/>
        </p:spPr>
        <p:style>
          <a:lnRef idx="1">
            <a:schemeClr val="accent6"/>
          </a:lnRef>
          <a:fillRef idx="0">
            <a:schemeClr val="accent6"/>
          </a:fillRef>
          <a:effectRef idx="0">
            <a:schemeClr val="accent6"/>
          </a:effectRef>
          <a:fontRef idx="minor">
            <a:schemeClr val="tx1"/>
          </a:fontRef>
        </p:style>
      </p:cxnSp>
      <p:sp>
        <p:nvSpPr>
          <p:cNvPr id="8" name="TextBox 7">
            <a:extLst>
              <a:ext uri="{FF2B5EF4-FFF2-40B4-BE49-F238E27FC236}">
                <a16:creationId xmlns:a16="http://schemas.microsoft.com/office/drawing/2014/main" id="{8C031EB5-0105-5EA1-38E0-249FFCA93B84}"/>
              </a:ext>
            </a:extLst>
          </p:cNvPr>
          <p:cNvSpPr txBox="1"/>
          <p:nvPr/>
        </p:nvSpPr>
        <p:spPr>
          <a:xfrm>
            <a:off x="5334824" y="2928798"/>
            <a:ext cx="3721546" cy="2185214"/>
          </a:xfrm>
          <a:prstGeom prst="rect">
            <a:avLst/>
          </a:prstGeom>
          <a:noFill/>
          <a:ln>
            <a:solidFill>
              <a:schemeClr val="tx1"/>
            </a:solidFill>
          </a:ln>
        </p:spPr>
        <p:txBody>
          <a:bodyPr wrap="square">
            <a:spAutoFit/>
          </a:bodyPr>
          <a:lstStyle/>
          <a:p>
            <a:pPr marL="285750" indent="-285750">
              <a:buFont typeface="Wingdings" panose="05000000000000000000" pitchFamily="2" charset="2"/>
              <a:buChar char="Ø"/>
            </a:pPr>
            <a:r>
              <a:rPr lang="en-US" sz="850" b="1" dirty="0"/>
              <a:t>Fossil fuel derived energy generation: </a:t>
            </a:r>
            <a:r>
              <a:rPr lang="en-US" sz="850" dirty="0">
                <a:solidFill>
                  <a:schemeClr val="bg1">
                    <a:lumMod val="50000"/>
                  </a:schemeClr>
                </a:solidFill>
              </a:rPr>
              <a:t>Thermal power based on fossil fuel such as coal, natural gas and diesel accounts for 80% of the country's generation.</a:t>
            </a:r>
          </a:p>
          <a:p>
            <a:pPr marL="285750" indent="-285750">
              <a:buFont typeface="Wingdings" panose="05000000000000000000" pitchFamily="2" charset="2"/>
              <a:buChar char="Ø"/>
            </a:pPr>
            <a:endParaRPr lang="en-US" sz="850" dirty="0"/>
          </a:p>
          <a:p>
            <a:pPr marL="285750" indent="-285750">
              <a:buFont typeface="Wingdings" panose="05000000000000000000" pitchFamily="2" charset="2"/>
              <a:buChar char="Ø"/>
            </a:pPr>
            <a:r>
              <a:rPr lang="en-US" sz="850" b="1" dirty="0"/>
              <a:t>Higher Cost of Fuel: </a:t>
            </a:r>
            <a:r>
              <a:rPr lang="en-US" sz="850" dirty="0">
                <a:solidFill>
                  <a:schemeClr val="bg1">
                    <a:lumMod val="50000"/>
                  </a:schemeClr>
                </a:solidFill>
              </a:rPr>
              <a:t>Coal extraction from state-run Coal India (a near-monopoly), has stagnated due to delayed environmental clearances, land acquisition troubles and little investment in advanced technologies.</a:t>
            </a:r>
          </a:p>
          <a:p>
            <a:endParaRPr lang="en-US" sz="850" dirty="0">
              <a:solidFill>
                <a:schemeClr val="bg1">
                  <a:lumMod val="50000"/>
                </a:schemeClr>
              </a:solidFill>
            </a:endParaRPr>
          </a:p>
          <a:p>
            <a:pPr marL="285750" indent="-285750">
              <a:buFont typeface="Wingdings" panose="05000000000000000000" pitchFamily="2" charset="2"/>
              <a:buChar char="Ø"/>
            </a:pPr>
            <a:r>
              <a:rPr lang="en-US" sz="850" dirty="0">
                <a:solidFill>
                  <a:schemeClr val="bg1">
                    <a:lumMod val="50000"/>
                  </a:schemeClr>
                </a:solidFill>
              </a:rPr>
              <a:t>Many power companies have to look for coal mines overseas and source more expensive imports (despite having abundant coal reserves).</a:t>
            </a:r>
          </a:p>
          <a:p>
            <a:pPr marL="285750" indent="-285750">
              <a:buFont typeface="Wingdings" panose="05000000000000000000" pitchFamily="2" charset="2"/>
              <a:buChar char="Ø"/>
            </a:pPr>
            <a:endParaRPr lang="en-US" sz="850" dirty="0"/>
          </a:p>
          <a:p>
            <a:pPr marL="285750" indent="-285750">
              <a:buFont typeface="Wingdings" panose="05000000000000000000" pitchFamily="2" charset="2"/>
              <a:buChar char="Ø"/>
            </a:pPr>
            <a:r>
              <a:rPr lang="en-US" sz="850" dirty="0">
                <a:solidFill>
                  <a:schemeClr val="bg1">
                    <a:lumMod val="50000"/>
                  </a:schemeClr>
                </a:solidFill>
              </a:rPr>
              <a:t>The world’s uncertain supply chains, increasing power demands, and geopolitical risks in energy supply have only highlighted the urgency of achieving goals set for a Self-Reliant India.</a:t>
            </a:r>
          </a:p>
        </p:txBody>
      </p:sp>
      <p:sp>
        <p:nvSpPr>
          <p:cNvPr id="15" name="TextBox 14">
            <a:extLst>
              <a:ext uri="{FF2B5EF4-FFF2-40B4-BE49-F238E27FC236}">
                <a16:creationId xmlns:a16="http://schemas.microsoft.com/office/drawing/2014/main" id="{65007061-0F52-FC1E-749B-00A70C991C2C}"/>
              </a:ext>
            </a:extLst>
          </p:cNvPr>
          <p:cNvSpPr txBox="1"/>
          <p:nvPr/>
        </p:nvSpPr>
        <p:spPr>
          <a:xfrm>
            <a:off x="5334824" y="792468"/>
            <a:ext cx="3721543" cy="2054409"/>
          </a:xfrm>
          <a:prstGeom prst="rect">
            <a:avLst/>
          </a:prstGeom>
          <a:noFill/>
          <a:ln>
            <a:solidFill>
              <a:schemeClr val="tx1"/>
            </a:solidFill>
          </a:ln>
        </p:spPr>
        <p:txBody>
          <a:bodyPr wrap="square">
            <a:spAutoFit/>
          </a:bodyPr>
          <a:lstStyle/>
          <a:p>
            <a:pPr marL="171450" indent="-171450">
              <a:buFont typeface="Wingdings" panose="05000000000000000000" pitchFamily="2" charset="2"/>
              <a:buChar char="Ø"/>
            </a:pPr>
            <a:r>
              <a:rPr lang="en-US" sz="850" dirty="0">
                <a:solidFill>
                  <a:schemeClr val="bg1">
                    <a:lumMod val="50000"/>
                  </a:schemeClr>
                </a:solidFill>
              </a:rPr>
              <a:t>India with an estimated GDP growth of over 6% and to achieve its developmental goals, transitioning to a clean energy-based economy is crucial</a:t>
            </a:r>
          </a:p>
          <a:p>
            <a:pPr marL="171450" indent="-171450">
              <a:buFont typeface="Wingdings" panose="05000000000000000000" pitchFamily="2" charset="2"/>
              <a:buChar char="Ø"/>
            </a:pPr>
            <a:endParaRPr lang="en-US" sz="850" dirty="0">
              <a:solidFill>
                <a:schemeClr val="bg1">
                  <a:lumMod val="50000"/>
                </a:schemeClr>
              </a:solidFill>
            </a:endParaRPr>
          </a:p>
          <a:p>
            <a:pPr marL="171450" indent="-171450">
              <a:buFont typeface="Wingdings" panose="05000000000000000000" pitchFamily="2" charset="2"/>
              <a:buChar char="Ø"/>
            </a:pPr>
            <a:r>
              <a:rPr lang="en-US" sz="850" dirty="0">
                <a:solidFill>
                  <a:schemeClr val="bg1">
                    <a:lumMod val="50000"/>
                  </a:schemeClr>
                </a:solidFill>
              </a:rPr>
              <a:t>Increased focus on Renewable Sources of Energy going forward, to match increasing demands of various sectors and regions</a:t>
            </a:r>
          </a:p>
          <a:p>
            <a:pPr marL="171450" indent="-171450">
              <a:buFont typeface="Wingdings" panose="05000000000000000000" pitchFamily="2" charset="2"/>
              <a:buChar char="Ø"/>
            </a:pPr>
            <a:endParaRPr lang="en-US" sz="850" dirty="0">
              <a:solidFill>
                <a:schemeClr val="bg1">
                  <a:lumMod val="50000"/>
                </a:schemeClr>
              </a:solidFill>
            </a:endParaRPr>
          </a:p>
          <a:p>
            <a:pPr marL="171450" indent="-171450">
              <a:buFont typeface="Wingdings" panose="05000000000000000000" pitchFamily="2" charset="2"/>
              <a:buChar char="Ø"/>
            </a:pPr>
            <a:r>
              <a:rPr lang="en-US" sz="850" dirty="0">
                <a:solidFill>
                  <a:schemeClr val="bg1">
                    <a:lumMod val="50000"/>
                  </a:schemeClr>
                </a:solidFill>
              </a:rPr>
              <a:t>Need to transition away from geographically concentrated fossil fuel resources to more equitably distributed renewable power may lead to a more stable global energy market.</a:t>
            </a:r>
          </a:p>
          <a:p>
            <a:endParaRPr lang="en-US" sz="850" dirty="0">
              <a:solidFill>
                <a:schemeClr val="bg1">
                  <a:lumMod val="50000"/>
                </a:schemeClr>
              </a:solidFill>
            </a:endParaRPr>
          </a:p>
          <a:p>
            <a:pPr marL="171450" indent="-171450">
              <a:buFont typeface="Wingdings" panose="05000000000000000000" pitchFamily="2" charset="2"/>
              <a:buChar char="Ø"/>
            </a:pPr>
            <a:r>
              <a:rPr lang="en-US" sz="850" dirty="0">
                <a:solidFill>
                  <a:schemeClr val="bg1">
                    <a:lumMod val="50000"/>
                  </a:schemeClr>
                </a:solidFill>
              </a:rPr>
              <a:t>Cost effectiveness of Renewable Energy Sources</a:t>
            </a:r>
          </a:p>
          <a:p>
            <a:pPr marL="171450" indent="-171450">
              <a:buFont typeface="Wingdings" panose="05000000000000000000" pitchFamily="2" charset="2"/>
              <a:buChar char="Ø"/>
            </a:pPr>
            <a:endParaRPr lang="en-US" sz="850" dirty="0">
              <a:solidFill>
                <a:schemeClr val="bg1">
                  <a:lumMod val="50000"/>
                </a:schemeClr>
              </a:solidFill>
            </a:endParaRPr>
          </a:p>
          <a:p>
            <a:pPr marL="171450" indent="-171450">
              <a:buFont typeface="Wingdings" panose="05000000000000000000" pitchFamily="2" charset="2"/>
              <a:buChar char="Ø"/>
            </a:pPr>
            <a:r>
              <a:rPr lang="en-US" sz="850" dirty="0">
                <a:solidFill>
                  <a:schemeClr val="bg1">
                    <a:lumMod val="50000"/>
                  </a:schemeClr>
                </a:solidFill>
              </a:rPr>
              <a:t>Fulfill aim of a Self-reliant India.</a:t>
            </a:r>
          </a:p>
          <a:p>
            <a:pPr marL="171450" indent="-171450">
              <a:buFont typeface="Wingdings" panose="05000000000000000000" pitchFamily="2" charset="2"/>
              <a:buChar char="Ø"/>
            </a:pPr>
            <a:endParaRPr lang="en-US" sz="850" dirty="0">
              <a:solidFill>
                <a:schemeClr val="bg1">
                  <a:lumMod val="50000"/>
                </a:schemeClr>
              </a:solidFill>
            </a:endParaRPr>
          </a:p>
        </p:txBody>
      </p:sp>
      <p:graphicFrame>
        <p:nvGraphicFramePr>
          <p:cNvPr id="4" name="Chart 3">
            <a:extLst>
              <a:ext uri="{FF2B5EF4-FFF2-40B4-BE49-F238E27FC236}">
                <a16:creationId xmlns:a16="http://schemas.microsoft.com/office/drawing/2014/main" id="{46DEB81F-F499-4D4A-953C-5B40E4BF9162}"/>
              </a:ext>
            </a:extLst>
          </p:cNvPr>
          <p:cNvGraphicFramePr>
            <a:graphicFrameLocks/>
          </p:cNvGraphicFramePr>
          <p:nvPr/>
        </p:nvGraphicFramePr>
        <p:xfrm>
          <a:off x="177794" y="3058361"/>
          <a:ext cx="4904740" cy="2008216"/>
        </p:xfrm>
        <a:graphic>
          <a:graphicData uri="http://schemas.openxmlformats.org/drawingml/2006/chart">
            <c:chart xmlns:c="http://schemas.openxmlformats.org/drawingml/2006/chart" xmlns:r="http://schemas.openxmlformats.org/officeDocument/2006/relationships" r:id="rId3"/>
          </a:graphicData>
        </a:graphic>
      </p:graphicFrame>
      <p:sp>
        <p:nvSpPr>
          <p:cNvPr id="32" name="TextBox 31">
            <a:extLst>
              <a:ext uri="{FF2B5EF4-FFF2-40B4-BE49-F238E27FC236}">
                <a16:creationId xmlns:a16="http://schemas.microsoft.com/office/drawing/2014/main" id="{534E3A7D-6B2F-F02B-4933-4DBF2B871EBF}"/>
              </a:ext>
            </a:extLst>
          </p:cNvPr>
          <p:cNvSpPr txBox="1"/>
          <p:nvPr/>
        </p:nvSpPr>
        <p:spPr>
          <a:xfrm>
            <a:off x="177796" y="2939474"/>
            <a:ext cx="4904739" cy="253916"/>
          </a:xfrm>
          <a:prstGeom prst="rect">
            <a:avLst/>
          </a:prstGeom>
          <a:solidFill>
            <a:schemeClr val="bg1"/>
          </a:solidFill>
          <a:ln>
            <a:solidFill>
              <a:schemeClr val="tx1"/>
            </a:solidFill>
          </a:ln>
        </p:spPr>
        <p:txBody>
          <a:bodyPr wrap="square">
            <a:spAutoFit/>
          </a:bodyPr>
          <a:lstStyle/>
          <a:p>
            <a:pPr algn="ctr" rtl="0">
              <a:defRPr sz="1400" b="1" i="0" u="none" strike="noStrike" kern="1200" spc="0" baseline="0">
                <a:solidFill>
                  <a:prstClr val="black">
                    <a:lumMod val="65000"/>
                    <a:lumOff val="35000"/>
                  </a:prstClr>
                </a:solidFill>
                <a:latin typeface="+mn-lt"/>
                <a:ea typeface="+mn-ea"/>
                <a:cs typeface="+mn-cs"/>
              </a:defRPr>
            </a:pPr>
            <a:r>
              <a:rPr lang="en-US" sz="1050" b="1" dirty="0"/>
              <a:t>Consumption of Energy by Source (TWH) </a:t>
            </a:r>
          </a:p>
        </p:txBody>
      </p:sp>
      <p:graphicFrame>
        <p:nvGraphicFramePr>
          <p:cNvPr id="11" name="Chart 10">
            <a:extLst>
              <a:ext uri="{FF2B5EF4-FFF2-40B4-BE49-F238E27FC236}">
                <a16:creationId xmlns:a16="http://schemas.microsoft.com/office/drawing/2014/main" id="{B047DFBD-EB5C-A7D3-6E4F-8F9427190311}"/>
              </a:ext>
            </a:extLst>
          </p:cNvPr>
          <p:cNvGraphicFramePr>
            <a:graphicFrameLocks/>
          </p:cNvGraphicFramePr>
          <p:nvPr/>
        </p:nvGraphicFramePr>
        <p:xfrm>
          <a:off x="177793" y="1163739"/>
          <a:ext cx="4904739" cy="1629542"/>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CD63BD7D-5880-CE84-0BD3-DD3D11651446}"/>
              </a:ext>
            </a:extLst>
          </p:cNvPr>
          <p:cNvSpPr txBox="1"/>
          <p:nvPr/>
        </p:nvSpPr>
        <p:spPr>
          <a:xfrm>
            <a:off x="177787" y="902128"/>
            <a:ext cx="4904740" cy="261610"/>
          </a:xfrm>
          <a:prstGeom prst="rect">
            <a:avLst/>
          </a:prstGeom>
          <a:noFill/>
          <a:ln>
            <a:solidFill>
              <a:schemeClr val="tx1"/>
            </a:solidFill>
          </a:ln>
        </p:spPr>
        <p:txBody>
          <a:bodyPr wrap="square">
            <a:spAutoFit/>
          </a:bodyPr>
          <a:lstStyle/>
          <a:p>
            <a:pPr algn="ctr" rtl="0">
              <a:defRPr sz="1400" b="1" i="0" u="none" strike="noStrike" kern="1200" spc="0" baseline="0">
                <a:solidFill>
                  <a:prstClr val="black">
                    <a:lumMod val="65000"/>
                    <a:lumOff val="35000"/>
                  </a:prstClr>
                </a:solidFill>
                <a:latin typeface="+mn-lt"/>
                <a:ea typeface="+mn-ea"/>
                <a:cs typeface="+mn-cs"/>
              </a:defRPr>
            </a:pPr>
            <a:r>
              <a:rPr lang="en-US" sz="1050" b="1" dirty="0"/>
              <a:t>Energy Consumption Share %</a:t>
            </a:r>
          </a:p>
        </p:txBody>
      </p:sp>
    </p:spTree>
    <p:extLst>
      <p:ext uri="{BB962C8B-B14F-4D97-AF65-F5344CB8AC3E}">
        <p14:creationId xmlns:p14="http://schemas.microsoft.com/office/powerpoint/2010/main" val="1276180711"/>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7FD56-C23A-4916-9E25-FE73483DAA8B}"/>
              </a:ext>
            </a:extLst>
          </p:cNvPr>
          <p:cNvSpPr>
            <a:spLocks noGrp="1"/>
          </p:cNvSpPr>
          <p:nvPr>
            <p:ph type="title"/>
          </p:nvPr>
        </p:nvSpPr>
        <p:spPr/>
        <p:txBody>
          <a:bodyPr/>
          <a:lstStyle/>
          <a:p>
            <a:r>
              <a:rPr lang="en-US" dirty="0"/>
              <a:t>Objectives - What we set out to do</a:t>
            </a:r>
          </a:p>
        </p:txBody>
      </p:sp>
      <p:sp>
        <p:nvSpPr>
          <p:cNvPr id="3" name="Slide Number Placeholder 2">
            <a:extLst>
              <a:ext uri="{FF2B5EF4-FFF2-40B4-BE49-F238E27FC236}">
                <a16:creationId xmlns:a16="http://schemas.microsoft.com/office/drawing/2014/main" id="{84E5B8EA-18CC-47A7-89C6-3CAE4F120932}"/>
              </a:ext>
            </a:extLst>
          </p:cNvPr>
          <p:cNvSpPr>
            <a:spLocks noGrp="1"/>
          </p:cNvSpPr>
          <p:nvPr>
            <p:ph type="sldNum" sz="quarter" idx="10"/>
          </p:nvPr>
        </p:nvSpPr>
        <p:spPr/>
        <p:txBody>
          <a:bodyPr/>
          <a:lstStyle/>
          <a:p>
            <a:fld id="{A194DF27-3782-4A65-8E57-69C36A893A25}" type="slidenum">
              <a:rPr lang="en-US" smtClean="0"/>
              <a:pPr/>
              <a:t>5</a:t>
            </a:fld>
            <a:endParaRPr lang="en-US"/>
          </a:p>
        </p:txBody>
      </p:sp>
      <p:pic>
        <p:nvPicPr>
          <p:cNvPr id="9" name="Picture 8">
            <a:extLst>
              <a:ext uri="{FF2B5EF4-FFF2-40B4-BE49-F238E27FC236}">
                <a16:creationId xmlns:a16="http://schemas.microsoft.com/office/drawing/2014/main" id="{C4334F4B-3518-8370-A0CA-5553E26C9B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2943" y="876115"/>
            <a:ext cx="8338114" cy="3391270"/>
          </a:xfrm>
          <a:prstGeom prst="rect">
            <a:avLst/>
          </a:prstGeom>
        </p:spPr>
      </p:pic>
      <p:pic>
        <p:nvPicPr>
          <p:cNvPr id="11" name="Picture 10">
            <a:extLst>
              <a:ext uri="{FF2B5EF4-FFF2-40B4-BE49-F238E27FC236}">
                <a16:creationId xmlns:a16="http://schemas.microsoft.com/office/drawing/2014/main" id="{32851B6D-B9D7-BC5E-C2C7-CEE9532935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43" y="753075"/>
            <a:ext cx="1143160" cy="4172532"/>
          </a:xfrm>
          <a:prstGeom prst="rect">
            <a:avLst/>
          </a:prstGeom>
        </p:spPr>
      </p:pic>
    </p:spTree>
    <p:extLst>
      <p:ext uri="{BB962C8B-B14F-4D97-AF65-F5344CB8AC3E}">
        <p14:creationId xmlns:p14="http://schemas.microsoft.com/office/powerpoint/2010/main" val="2157451913"/>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7FD56-C23A-4916-9E25-FE73483DAA8B}"/>
              </a:ext>
            </a:extLst>
          </p:cNvPr>
          <p:cNvSpPr>
            <a:spLocks noGrp="1"/>
          </p:cNvSpPr>
          <p:nvPr>
            <p:ph type="title"/>
          </p:nvPr>
        </p:nvSpPr>
        <p:spPr/>
        <p:txBody>
          <a:bodyPr/>
          <a:lstStyle/>
          <a:p>
            <a:r>
              <a:rPr lang="en-US" dirty="0"/>
              <a:t>Objectives - What we set out to do</a:t>
            </a:r>
          </a:p>
        </p:txBody>
      </p:sp>
      <p:sp>
        <p:nvSpPr>
          <p:cNvPr id="3" name="Slide Number Placeholder 2">
            <a:extLst>
              <a:ext uri="{FF2B5EF4-FFF2-40B4-BE49-F238E27FC236}">
                <a16:creationId xmlns:a16="http://schemas.microsoft.com/office/drawing/2014/main" id="{84E5B8EA-18CC-47A7-89C6-3CAE4F120932}"/>
              </a:ext>
            </a:extLst>
          </p:cNvPr>
          <p:cNvSpPr>
            <a:spLocks noGrp="1"/>
          </p:cNvSpPr>
          <p:nvPr>
            <p:ph type="sldNum" sz="quarter" idx="10"/>
          </p:nvPr>
        </p:nvSpPr>
        <p:spPr/>
        <p:txBody>
          <a:bodyPr/>
          <a:lstStyle/>
          <a:p>
            <a:fld id="{A194DF27-3782-4A65-8E57-69C36A893A25}" type="slidenum">
              <a:rPr lang="en-US" smtClean="0"/>
              <a:pPr/>
              <a:t>6</a:t>
            </a:fld>
            <a:endParaRPr lang="en-US"/>
          </a:p>
        </p:txBody>
      </p:sp>
      <p:pic>
        <p:nvPicPr>
          <p:cNvPr id="9" name="Picture 8">
            <a:extLst>
              <a:ext uri="{FF2B5EF4-FFF2-40B4-BE49-F238E27FC236}">
                <a16:creationId xmlns:a16="http://schemas.microsoft.com/office/drawing/2014/main" id="{C4334F4B-3518-8370-A0CA-5553E26C9B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2943" y="876115"/>
            <a:ext cx="8338114" cy="3391270"/>
          </a:xfrm>
          <a:prstGeom prst="rect">
            <a:avLst/>
          </a:prstGeom>
        </p:spPr>
      </p:pic>
      <p:pic>
        <p:nvPicPr>
          <p:cNvPr id="11" name="Picture 10">
            <a:extLst>
              <a:ext uri="{FF2B5EF4-FFF2-40B4-BE49-F238E27FC236}">
                <a16:creationId xmlns:a16="http://schemas.microsoft.com/office/drawing/2014/main" id="{32851B6D-B9D7-BC5E-C2C7-CEE9532935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43" y="753075"/>
            <a:ext cx="1143160" cy="4172532"/>
          </a:xfrm>
          <a:prstGeom prst="rect">
            <a:avLst/>
          </a:prstGeom>
        </p:spPr>
      </p:pic>
      <p:sp>
        <p:nvSpPr>
          <p:cNvPr id="4" name="Rectangle 3">
            <a:extLst>
              <a:ext uri="{FF2B5EF4-FFF2-40B4-BE49-F238E27FC236}">
                <a16:creationId xmlns:a16="http://schemas.microsoft.com/office/drawing/2014/main" id="{81A0A800-72E5-C744-0196-86CF5DDF2C18}"/>
              </a:ext>
            </a:extLst>
          </p:cNvPr>
          <p:cNvSpPr/>
          <p:nvPr/>
        </p:nvSpPr>
        <p:spPr>
          <a:xfrm>
            <a:off x="2710927" y="753075"/>
            <a:ext cx="1355464" cy="4172532"/>
          </a:xfrm>
          <a:prstGeom prst="rect">
            <a:avLst/>
          </a:prstGeom>
          <a:solidFill>
            <a:schemeClr val="bg1">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10 Times Length of  NH</a:t>
            </a:r>
          </a:p>
        </p:txBody>
      </p:sp>
    </p:spTree>
    <p:extLst>
      <p:ext uri="{BB962C8B-B14F-4D97-AF65-F5344CB8AC3E}">
        <p14:creationId xmlns:p14="http://schemas.microsoft.com/office/powerpoint/2010/main" val="996527368"/>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7FD56-C23A-4916-9E25-FE73483DAA8B}"/>
              </a:ext>
            </a:extLst>
          </p:cNvPr>
          <p:cNvSpPr>
            <a:spLocks noGrp="1"/>
          </p:cNvSpPr>
          <p:nvPr>
            <p:ph type="title"/>
          </p:nvPr>
        </p:nvSpPr>
        <p:spPr/>
        <p:txBody>
          <a:bodyPr/>
          <a:lstStyle/>
          <a:p>
            <a:r>
              <a:rPr lang="en-US" dirty="0"/>
              <a:t>Objectives - What we set out to do</a:t>
            </a:r>
          </a:p>
        </p:txBody>
      </p:sp>
      <p:sp>
        <p:nvSpPr>
          <p:cNvPr id="3" name="Slide Number Placeholder 2">
            <a:extLst>
              <a:ext uri="{FF2B5EF4-FFF2-40B4-BE49-F238E27FC236}">
                <a16:creationId xmlns:a16="http://schemas.microsoft.com/office/drawing/2014/main" id="{84E5B8EA-18CC-47A7-89C6-3CAE4F120932}"/>
              </a:ext>
            </a:extLst>
          </p:cNvPr>
          <p:cNvSpPr>
            <a:spLocks noGrp="1"/>
          </p:cNvSpPr>
          <p:nvPr>
            <p:ph type="sldNum" sz="quarter" idx="10"/>
          </p:nvPr>
        </p:nvSpPr>
        <p:spPr/>
        <p:txBody>
          <a:bodyPr/>
          <a:lstStyle/>
          <a:p>
            <a:fld id="{A194DF27-3782-4A65-8E57-69C36A893A25}" type="slidenum">
              <a:rPr lang="en-US" smtClean="0"/>
              <a:pPr/>
              <a:t>7</a:t>
            </a:fld>
            <a:endParaRPr lang="en-US"/>
          </a:p>
        </p:txBody>
      </p:sp>
      <p:pic>
        <p:nvPicPr>
          <p:cNvPr id="9" name="Picture 8">
            <a:extLst>
              <a:ext uri="{FF2B5EF4-FFF2-40B4-BE49-F238E27FC236}">
                <a16:creationId xmlns:a16="http://schemas.microsoft.com/office/drawing/2014/main" id="{C4334F4B-3518-8370-A0CA-5553E26C9B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2943" y="876115"/>
            <a:ext cx="8338114" cy="3391270"/>
          </a:xfrm>
          <a:prstGeom prst="rect">
            <a:avLst/>
          </a:prstGeom>
        </p:spPr>
      </p:pic>
      <p:pic>
        <p:nvPicPr>
          <p:cNvPr id="11" name="Picture 10">
            <a:extLst>
              <a:ext uri="{FF2B5EF4-FFF2-40B4-BE49-F238E27FC236}">
                <a16:creationId xmlns:a16="http://schemas.microsoft.com/office/drawing/2014/main" id="{32851B6D-B9D7-BC5E-C2C7-CEE9532935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43" y="753075"/>
            <a:ext cx="1143160" cy="4172532"/>
          </a:xfrm>
          <a:prstGeom prst="rect">
            <a:avLst/>
          </a:prstGeom>
        </p:spPr>
      </p:pic>
      <p:sp>
        <p:nvSpPr>
          <p:cNvPr id="4" name="Rectangle 3">
            <a:extLst>
              <a:ext uri="{FF2B5EF4-FFF2-40B4-BE49-F238E27FC236}">
                <a16:creationId xmlns:a16="http://schemas.microsoft.com/office/drawing/2014/main" id="{81A0A800-72E5-C744-0196-86CF5DDF2C18}"/>
              </a:ext>
            </a:extLst>
          </p:cNvPr>
          <p:cNvSpPr/>
          <p:nvPr/>
        </p:nvSpPr>
        <p:spPr>
          <a:xfrm>
            <a:off x="2710927" y="753075"/>
            <a:ext cx="1355464" cy="4172532"/>
          </a:xfrm>
          <a:prstGeom prst="rect">
            <a:avLst/>
          </a:prstGeom>
          <a:solidFill>
            <a:schemeClr val="bg1">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10 Times Length of  NH</a:t>
            </a:r>
          </a:p>
        </p:txBody>
      </p:sp>
      <p:sp>
        <p:nvSpPr>
          <p:cNvPr id="5" name="Rectangle 4">
            <a:extLst>
              <a:ext uri="{FF2B5EF4-FFF2-40B4-BE49-F238E27FC236}">
                <a16:creationId xmlns:a16="http://schemas.microsoft.com/office/drawing/2014/main" id="{E6B50AD1-8B4E-3C16-FB54-F6A678D63089}"/>
              </a:ext>
            </a:extLst>
          </p:cNvPr>
          <p:cNvSpPr/>
          <p:nvPr/>
        </p:nvSpPr>
        <p:spPr>
          <a:xfrm>
            <a:off x="4502546" y="896637"/>
            <a:ext cx="1355464" cy="4172532"/>
          </a:xfrm>
          <a:prstGeom prst="rect">
            <a:avLst/>
          </a:prstGeom>
          <a:solidFill>
            <a:schemeClr val="bg1">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62 DISCOMS</a:t>
            </a:r>
          </a:p>
        </p:txBody>
      </p:sp>
    </p:spTree>
    <p:extLst>
      <p:ext uri="{BB962C8B-B14F-4D97-AF65-F5344CB8AC3E}">
        <p14:creationId xmlns:p14="http://schemas.microsoft.com/office/powerpoint/2010/main" val="3210286595"/>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7FD56-C23A-4916-9E25-FE73483DAA8B}"/>
              </a:ext>
            </a:extLst>
          </p:cNvPr>
          <p:cNvSpPr>
            <a:spLocks noGrp="1"/>
          </p:cNvSpPr>
          <p:nvPr>
            <p:ph type="title"/>
          </p:nvPr>
        </p:nvSpPr>
        <p:spPr/>
        <p:txBody>
          <a:bodyPr/>
          <a:lstStyle/>
          <a:p>
            <a:r>
              <a:rPr lang="en-US" dirty="0"/>
              <a:t>Objectives - What we set out to do</a:t>
            </a:r>
          </a:p>
        </p:txBody>
      </p:sp>
      <p:sp>
        <p:nvSpPr>
          <p:cNvPr id="3" name="Slide Number Placeholder 2">
            <a:extLst>
              <a:ext uri="{FF2B5EF4-FFF2-40B4-BE49-F238E27FC236}">
                <a16:creationId xmlns:a16="http://schemas.microsoft.com/office/drawing/2014/main" id="{84E5B8EA-18CC-47A7-89C6-3CAE4F120932}"/>
              </a:ext>
            </a:extLst>
          </p:cNvPr>
          <p:cNvSpPr>
            <a:spLocks noGrp="1"/>
          </p:cNvSpPr>
          <p:nvPr>
            <p:ph type="sldNum" sz="quarter" idx="10"/>
          </p:nvPr>
        </p:nvSpPr>
        <p:spPr/>
        <p:txBody>
          <a:bodyPr/>
          <a:lstStyle/>
          <a:p>
            <a:fld id="{A194DF27-3782-4A65-8E57-69C36A893A25}" type="slidenum">
              <a:rPr lang="en-US" smtClean="0"/>
              <a:pPr/>
              <a:t>8</a:t>
            </a:fld>
            <a:endParaRPr lang="en-US"/>
          </a:p>
        </p:txBody>
      </p:sp>
      <p:pic>
        <p:nvPicPr>
          <p:cNvPr id="9" name="Picture 8">
            <a:extLst>
              <a:ext uri="{FF2B5EF4-FFF2-40B4-BE49-F238E27FC236}">
                <a16:creationId xmlns:a16="http://schemas.microsoft.com/office/drawing/2014/main" id="{C4334F4B-3518-8370-A0CA-5553E26C9B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2943" y="876115"/>
            <a:ext cx="8338114" cy="3391270"/>
          </a:xfrm>
          <a:prstGeom prst="rect">
            <a:avLst/>
          </a:prstGeom>
        </p:spPr>
      </p:pic>
      <p:pic>
        <p:nvPicPr>
          <p:cNvPr id="11" name="Picture 10">
            <a:extLst>
              <a:ext uri="{FF2B5EF4-FFF2-40B4-BE49-F238E27FC236}">
                <a16:creationId xmlns:a16="http://schemas.microsoft.com/office/drawing/2014/main" id="{32851B6D-B9D7-BC5E-C2C7-CEE9532935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43" y="753075"/>
            <a:ext cx="1143160" cy="4172532"/>
          </a:xfrm>
          <a:prstGeom prst="rect">
            <a:avLst/>
          </a:prstGeom>
        </p:spPr>
      </p:pic>
      <p:sp>
        <p:nvSpPr>
          <p:cNvPr id="4" name="Rectangle 3">
            <a:extLst>
              <a:ext uri="{FF2B5EF4-FFF2-40B4-BE49-F238E27FC236}">
                <a16:creationId xmlns:a16="http://schemas.microsoft.com/office/drawing/2014/main" id="{81A0A800-72E5-C744-0196-86CF5DDF2C18}"/>
              </a:ext>
            </a:extLst>
          </p:cNvPr>
          <p:cNvSpPr/>
          <p:nvPr/>
        </p:nvSpPr>
        <p:spPr>
          <a:xfrm>
            <a:off x="2710927" y="753075"/>
            <a:ext cx="1355464" cy="4172532"/>
          </a:xfrm>
          <a:prstGeom prst="rect">
            <a:avLst/>
          </a:prstGeom>
          <a:solidFill>
            <a:schemeClr val="bg1">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10 Times Length of  NH</a:t>
            </a:r>
          </a:p>
        </p:txBody>
      </p:sp>
      <p:sp>
        <p:nvSpPr>
          <p:cNvPr id="5" name="Rectangle 4">
            <a:extLst>
              <a:ext uri="{FF2B5EF4-FFF2-40B4-BE49-F238E27FC236}">
                <a16:creationId xmlns:a16="http://schemas.microsoft.com/office/drawing/2014/main" id="{E6B50AD1-8B4E-3C16-FB54-F6A678D63089}"/>
              </a:ext>
            </a:extLst>
          </p:cNvPr>
          <p:cNvSpPr/>
          <p:nvPr/>
        </p:nvSpPr>
        <p:spPr>
          <a:xfrm>
            <a:off x="4502546" y="896637"/>
            <a:ext cx="1355464" cy="4172532"/>
          </a:xfrm>
          <a:prstGeom prst="rect">
            <a:avLst/>
          </a:prstGeom>
          <a:solidFill>
            <a:schemeClr val="bg1">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62 DISCOMS</a:t>
            </a:r>
          </a:p>
        </p:txBody>
      </p:sp>
      <p:sp>
        <p:nvSpPr>
          <p:cNvPr id="6" name="Rectangle 5">
            <a:extLst>
              <a:ext uri="{FF2B5EF4-FFF2-40B4-BE49-F238E27FC236}">
                <a16:creationId xmlns:a16="http://schemas.microsoft.com/office/drawing/2014/main" id="{4D57732F-B8FE-EC03-70D9-D750A50D272F}"/>
              </a:ext>
            </a:extLst>
          </p:cNvPr>
          <p:cNvSpPr/>
          <p:nvPr/>
        </p:nvSpPr>
        <p:spPr>
          <a:xfrm>
            <a:off x="6559946" y="891891"/>
            <a:ext cx="1355464" cy="4172532"/>
          </a:xfrm>
          <a:prstGeom prst="rect">
            <a:avLst/>
          </a:prstGeom>
          <a:solidFill>
            <a:schemeClr val="bg1">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CONSUMERS</a:t>
            </a:r>
          </a:p>
        </p:txBody>
      </p:sp>
    </p:spTree>
    <p:extLst>
      <p:ext uri="{BB962C8B-B14F-4D97-AF65-F5344CB8AC3E}">
        <p14:creationId xmlns:p14="http://schemas.microsoft.com/office/powerpoint/2010/main" val="3274653934"/>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7FD56-C23A-4916-9E25-FE73483DAA8B}"/>
              </a:ext>
            </a:extLst>
          </p:cNvPr>
          <p:cNvSpPr>
            <a:spLocks noGrp="1"/>
          </p:cNvSpPr>
          <p:nvPr>
            <p:ph type="title"/>
          </p:nvPr>
        </p:nvSpPr>
        <p:spPr/>
        <p:txBody>
          <a:bodyPr/>
          <a:lstStyle/>
          <a:p>
            <a:r>
              <a:rPr lang="en-US" dirty="0"/>
              <a:t>Objectives - What we will attempt to do</a:t>
            </a:r>
          </a:p>
        </p:txBody>
      </p:sp>
      <p:sp>
        <p:nvSpPr>
          <p:cNvPr id="10" name="Text Placeholder 3">
            <a:extLst>
              <a:ext uri="{FF2B5EF4-FFF2-40B4-BE49-F238E27FC236}">
                <a16:creationId xmlns:a16="http://schemas.microsoft.com/office/drawing/2014/main" id="{B36C997A-7E4C-1731-C856-A20F955CF011}"/>
              </a:ext>
            </a:extLst>
          </p:cNvPr>
          <p:cNvSpPr txBox="1">
            <a:spLocks/>
          </p:cNvSpPr>
          <p:nvPr/>
        </p:nvSpPr>
        <p:spPr bwMode="gray">
          <a:xfrm>
            <a:off x="526654" y="1112930"/>
            <a:ext cx="8010595" cy="1014973"/>
          </a:xfrm>
          <a:prstGeom prst="rect">
            <a:avLst/>
          </a:prstGeom>
          <a:noFill/>
          <a:ln w="9525">
            <a:solidFill>
              <a:schemeClr val="tx1"/>
            </a:solidFill>
            <a:miter lim="800000"/>
            <a:headEnd/>
            <a:tailEnd/>
          </a:ln>
        </p:spPr>
        <p:txBody>
          <a:bodyPr vert="horz" wrap="square" lIns="0" tIns="0" rIns="0" bIns="0" numCol="1" anchor="t" anchorCtr="0" compatLnSpc="1">
            <a:prstTxWarp prst="textNoShape">
              <a:avLst/>
            </a:prstTxWarp>
          </a:bodyPr>
          <a:lstStyle>
            <a:lvl1pPr marL="257175" indent="-257175" algn="l" defTabSz="342900" rtl="0" eaLnBrk="1" fontAlgn="base" hangingPunct="1">
              <a:lnSpc>
                <a:spcPct val="100000"/>
              </a:lnSpc>
              <a:spcBef>
                <a:spcPts val="0"/>
              </a:spcBef>
              <a:spcAft>
                <a:spcPts val="0"/>
              </a:spcAft>
              <a:buFont typeface="Arial" charset="0"/>
              <a:buNone/>
              <a:defRPr b="0" i="0" kern="1200" baseline="0">
                <a:solidFill>
                  <a:schemeClr val="tx1"/>
                </a:solidFill>
                <a:latin typeface="BentonSans Light" panose="02000503000000020004" pitchFamily="2" charset="0"/>
                <a:ea typeface="BentonSans Light" panose="02000503000000020004" pitchFamily="2" charset="0"/>
                <a:cs typeface="BentonSans Light" panose="02000503000000020004" pitchFamily="2" charset="0"/>
              </a:defRPr>
            </a:lvl1pPr>
            <a:lvl2pPr marL="170260" indent="-170260" algn="l" defTabSz="342900" rtl="0" eaLnBrk="1" fontAlgn="base" hangingPunct="1">
              <a:lnSpc>
                <a:spcPct val="100000"/>
              </a:lnSpc>
              <a:spcBef>
                <a:spcPts val="0"/>
              </a:spcBef>
              <a:spcAft>
                <a:spcPts val="0"/>
              </a:spcAft>
              <a:buFont typeface="Arial" charset="0"/>
              <a:buChar char="•"/>
              <a:defRPr sz="1350" b="0" i="0" kern="1200" baseline="0">
                <a:solidFill>
                  <a:schemeClr val="tx1"/>
                </a:solidFill>
                <a:latin typeface="BentonSans Light" panose="02000503000000020004" pitchFamily="2" charset="0"/>
                <a:ea typeface="BentonSans Light" panose="02000503000000020004" pitchFamily="2" charset="0"/>
                <a:cs typeface="BentonSans Light" panose="02000503000000020004" pitchFamily="2" charset="0"/>
              </a:defRPr>
            </a:lvl2pPr>
            <a:lvl3pPr marL="558404" indent="-216694" algn="l" defTabSz="342900" rtl="0" eaLnBrk="1" fontAlgn="base" hangingPunct="1">
              <a:lnSpc>
                <a:spcPct val="100000"/>
              </a:lnSpc>
              <a:spcBef>
                <a:spcPts val="0"/>
              </a:spcBef>
              <a:spcAft>
                <a:spcPts val="0"/>
              </a:spcAft>
              <a:buFont typeface="Arial" pitchFamily="34" charset="0"/>
              <a:buChar char="–"/>
              <a:defRPr b="0" i="0" kern="1200" baseline="0">
                <a:solidFill>
                  <a:schemeClr val="tx1"/>
                </a:solidFill>
                <a:latin typeface="BentonSans Light" panose="02000503000000020004" pitchFamily="2" charset="0"/>
                <a:ea typeface="BentonSans Light" panose="02000503000000020004" pitchFamily="2" charset="0"/>
                <a:cs typeface="BentonSans Light" panose="02000503000000020004" pitchFamily="2" charset="0"/>
              </a:defRPr>
            </a:lvl3pPr>
            <a:lvl4pPr marL="862013" indent="-171450" algn="l" defTabSz="342900" rtl="0" eaLnBrk="1" fontAlgn="base" hangingPunct="1">
              <a:lnSpc>
                <a:spcPct val="100000"/>
              </a:lnSpc>
              <a:spcBef>
                <a:spcPts val="0"/>
              </a:spcBef>
              <a:spcAft>
                <a:spcPts val="0"/>
              </a:spcAft>
              <a:buFont typeface="Arial"/>
              <a:buChar char="•"/>
              <a:defRPr sz="1200" b="0" i="0" kern="1200" baseline="0">
                <a:solidFill>
                  <a:schemeClr val="tx1"/>
                </a:solidFill>
                <a:latin typeface="BentonSans Light" panose="02000503000000020004" pitchFamily="2" charset="0"/>
                <a:ea typeface="BentonSans Light" panose="02000503000000020004" pitchFamily="2" charset="0"/>
                <a:cs typeface="BentonSans Light" panose="02000503000000020004" pitchFamily="2" charset="0"/>
              </a:defRPr>
            </a:lvl4pPr>
            <a:lvl5pPr marL="1197769" indent="-169069" algn="l" defTabSz="342900" rtl="0" eaLnBrk="1" fontAlgn="base" hangingPunct="1">
              <a:lnSpc>
                <a:spcPct val="100000"/>
              </a:lnSpc>
              <a:spcBef>
                <a:spcPts val="0"/>
              </a:spcBef>
              <a:spcAft>
                <a:spcPts val="0"/>
              </a:spcAft>
              <a:buFont typeface="Arial"/>
              <a:buChar char="−"/>
              <a:defRPr sz="1200" b="0" i="0" kern="1200" baseline="0">
                <a:solidFill>
                  <a:schemeClr val="tx1"/>
                </a:solidFill>
                <a:latin typeface="BentonSans Light" panose="02000503000000020004" pitchFamily="2" charset="0"/>
                <a:ea typeface="BentonSans Light" panose="02000503000000020004" pitchFamily="2" charset="0"/>
                <a:cs typeface="BentonSans Light" panose="02000503000000020004" pitchFamily="2"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nSpc>
                <a:spcPct val="150000"/>
              </a:lnSpc>
            </a:pPr>
            <a:r>
              <a:rPr lang="en-US" dirty="0"/>
              <a:t>    </a:t>
            </a:r>
            <a:r>
              <a:rPr lang="en-US" b="1" dirty="0"/>
              <a:t>Undertake time series analysis of peak electricity consumption and attempt to model the time series</a:t>
            </a:r>
          </a:p>
          <a:p>
            <a:pPr>
              <a:lnSpc>
                <a:spcPct val="150000"/>
              </a:lnSpc>
              <a:buFont typeface="Arial" panose="020B0604020202020204" pitchFamily="34" charset="0"/>
              <a:buChar char="•"/>
            </a:pPr>
            <a:endParaRPr lang="en-US" sz="1200" dirty="0"/>
          </a:p>
        </p:txBody>
      </p:sp>
      <p:sp>
        <p:nvSpPr>
          <p:cNvPr id="12" name="Rectangle 11">
            <a:extLst>
              <a:ext uri="{FF2B5EF4-FFF2-40B4-BE49-F238E27FC236}">
                <a16:creationId xmlns:a16="http://schemas.microsoft.com/office/drawing/2014/main" id="{9B9254B4-7329-E23E-F83E-3ECC1DEB0C39}"/>
              </a:ext>
            </a:extLst>
          </p:cNvPr>
          <p:cNvSpPr/>
          <p:nvPr/>
        </p:nvSpPr>
        <p:spPr>
          <a:xfrm>
            <a:off x="526654" y="744761"/>
            <a:ext cx="1911071" cy="34773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latin typeface="BentonSans Book" panose="02000503000000020004" pitchFamily="2" charset="0"/>
              </a:rPr>
              <a:t> </a:t>
            </a:r>
            <a:r>
              <a:rPr lang="en-US" sz="1200" dirty="0"/>
              <a:t>Time series Analysis</a:t>
            </a:r>
          </a:p>
        </p:txBody>
      </p:sp>
      <p:sp>
        <p:nvSpPr>
          <p:cNvPr id="15" name="Text Placeholder 3">
            <a:extLst>
              <a:ext uri="{FF2B5EF4-FFF2-40B4-BE49-F238E27FC236}">
                <a16:creationId xmlns:a16="http://schemas.microsoft.com/office/drawing/2014/main" id="{A7F5FAFE-A880-20F4-168B-DCE960800138}"/>
              </a:ext>
            </a:extLst>
          </p:cNvPr>
          <p:cNvSpPr txBox="1">
            <a:spLocks/>
          </p:cNvSpPr>
          <p:nvPr/>
        </p:nvSpPr>
        <p:spPr bwMode="gray">
          <a:xfrm>
            <a:off x="526654" y="3145405"/>
            <a:ext cx="8010595" cy="1905159"/>
          </a:xfrm>
          <a:prstGeom prst="rect">
            <a:avLst/>
          </a:prstGeom>
          <a:noFill/>
          <a:ln w="9525">
            <a:solidFill>
              <a:schemeClr val="tx1"/>
            </a:solidFill>
            <a:miter lim="800000"/>
            <a:headEnd/>
            <a:tailEnd/>
          </a:ln>
        </p:spPr>
        <p:txBody>
          <a:bodyPr vert="horz" wrap="square" lIns="0" tIns="0" rIns="0" bIns="0" numCol="1" anchor="t" anchorCtr="0" compatLnSpc="1">
            <a:prstTxWarp prst="textNoShape">
              <a:avLst/>
            </a:prstTxWarp>
          </a:bodyPr>
          <a:lstStyle>
            <a:lvl1pPr marL="257175" indent="-257175" algn="l" defTabSz="342900" rtl="0" eaLnBrk="1" fontAlgn="base" hangingPunct="1">
              <a:lnSpc>
                <a:spcPct val="100000"/>
              </a:lnSpc>
              <a:spcBef>
                <a:spcPts val="0"/>
              </a:spcBef>
              <a:spcAft>
                <a:spcPts val="0"/>
              </a:spcAft>
              <a:buFont typeface="Arial" charset="0"/>
              <a:buNone/>
              <a:defRPr b="0" i="0" kern="1200" baseline="0">
                <a:solidFill>
                  <a:schemeClr val="tx1"/>
                </a:solidFill>
                <a:latin typeface="BentonSans Light" panose="02000503000000020004" pitchFamily="2" charset="0"/>
                <a:ea typeface="BentonSans Light" panose="02000503000000020004" pitchFamily="2" charset="0"/>
                <a:cs typeface="BentonSans Light" panose="02000503000000020004" pitchFamily="2" charset="0"/>
              </a:defRPr>
            </a:lvl1pPr>
            <a:lvl2pPr marL="170260" indent="-170260" algn="l" defTabSz="342900" rtl="0" eaLnBrk="1" fontAlgn="base" hangingPunct="1">
              <a:lnSpc>
                <a:spcPct val="100000"/>
              </a:lnSpc>
              <a:spcBef>
                <a:spcPts val="0"/>
              </a:spcBef>
              <a:spcAft>
                <a:spcPts val="0"/>
              </a:spcAft>
              <a:buFont typeface="Arial" charset="0"/>
              <a:buChar char="•"/>
              <a:defRPr sz="1350" b="0" i="0" kern="1200" baseline="0">
                <a:solidFill>
                  <a:schemeClr val="tx1"/>
                </a:solidFill>
                <a:latin typeface="BentonSans Light" panose="02000503000000020004" pitchFamily="2" charset="0"/>
                <a:ea typeface="BentonSans Light" panose="02000503000000020004" pitchFamily="2" charset="0"/>
                <a:cs typeface="BentonSans Light" panose="02000503000000020004" pitchFamily="2" charset="0"/>
              </a:defRPr>
            </a:lvl2pPr>
            <a:lvl3pPr marL="558404" indent="-216694" algn="l" defTabSz="342900" rtl="0" eaLnBrk="1" fontAlgn="base" hangingPunct="1">
              <a:lnSpc>
                <a:spcPct val="100000"/>
              </a:lnSpc>
              <a:spcBef>
                <a:spcPts val="0"/>
              </a:spcBef>
              <a:spcAft>
                <a:spcPts val="0"/>
              </a:spcAft>
              <a:buFont typeface="Arial" pitchFamily="34" charset="0"/>
              <a:buChar char="–"/>
              <a:defRPr b="0" i="0" kern="1200" baseline="0">
                <a:solidFill>
                  <a:schemeClr val="tx1"/>
                </a:solidFill>
                <a:latin typeface="BentonSans Light" panose="02000503000000020004" pitchFamily="2" charset="0"/>
                <a:ea typeface="BentonSans Light" panose="02000503000000020004" pitchFamily="2" charset="0"/>
                <a:cs typeface="BentonSans Light" panose="02000503000000020004" pitchFamily="2" charset="0"/>
              </a:defRPr>
            </a:lvl3pPr>
            <a:lvl4pPr marL="862013" indent="-171450" algn="l" defTabSz="342900" rtl="0" eaLnBrk="1" fontAlgn="base" hangingPunct="1">
              <a:lnSpc>
                <a:spcPct val="100000"/>
              </a:lnSpc>
              <a:spcBef>
                <a:spcPts val="0"/>
              </a:spcBef>
              <a:spcAft>
                <a:spcPts val="0"/>
              </a:spcAft>
              <a:buFont typeface="Arial"/>
              <a:buChar char="•"/>
              <a:defRPr sz="1200" b="0" i="0" kern="1200" baseline="0">
                <a:solidFill>
                  <a:schemeClr val="tx1"/>
                </a:solidFill>
                <a:latin typeface="BentonSans Light" panose="02000503000000020004" pitchFamily="2" charset="0"/>
                <a:ea typeface="BentonSans Light" panose="02000503000000020004" pitchFamily="2" charset="0"/>
                <a:cs typeface="BentonSans Light" panose="02000503000000020004" pitchFamily="2" charset="0"/>
              </a:defRPr>
            </a:lvl4pPr>
            <a:lvl5pPr marL="1197769" indent="-169069" algn="l" defTabSz="342900" rtl="0" eaLnBrk="1" fontAlgn="base" hangingPunct="1">
              <a:lnSpc>
                <a:spcPct val="100000"/>
              </a:lnSpc>
              <a:spcBef>
                <a:spcPts val="0"/>
              </a:spcBef>
              <a:spcAft>
                <a:spcPts val="0"/>
              </a:spcAft>
              <a:buFont typeface="Arial"/>
              <a:buChar char="−"/>
              <a:defRPr sz="1200" b="0" i="0" kern="1200" baseline="0">
                <a:solidFill>
                  <a:schemeClr val="tx1"/>
                </a:solidFill>
                <a:latin typeface="BentonSans Light" panose="02000503000000020004" pitchFamily="2" charset="0"/>
                <a:ea typeface="BentonSans Light" panose="02000503000000020004" pitchFamily="2" charset="0"/>
                <a:cs typeface="BentonSans Light" panose="02000503000000020004" pitchFamily="2"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nSpc>
                <a:spcPct val="150000"/>
              </a:lnSpc>
            </a:pPr>
            <a:r>
              <a:rPr lang="en-US" dirty="0"/>
              <a:t>	COP26</a:t>
            </a:r>
          </a:p>
          <a:p>
            <a:pPr marL="0" indent="0">
              <a:lnSpc>
                <a:spcPct val="150000"/>
              </a:lnSpc>
            </a:pPr>
            <a:r>
              <a:rPr lang="en-US" dirty="0"/>
              <a:t>		Reduce Fossil fuel dependence to 50</a:t>
            </a:r>
          </a:p>
          <a:p>
            <a:pPr marL="0" indent="0">
              <a:lnSpc>
                <a:spcPct val="150000"/>
              </a:lnSpc>
            </a:pPr>
            <a:r>
              <a:rPr lang="en-US" dirty="0"/>
              <a:t>		Net Zero carbon emission by 2070</a:t>
            </a:r>
          </a:p>
          <a:p>
            <a:pPr marL="0" indent="0">
              <a:lnSpc>
                <a:spcPct val="150000"/>
              </a:lnSpc>
            </a:pPr>
            <a:r>
              <a:rPr lang="en-US" dirty="0"/>
              <a:t> </a:t>
            </a:r>
            <a:r>
              <a:rPr lang="en-US" b="1" dirty="0" err="1"/>
              <a:t>Analyse</a:t>
            </a:r>
            <a:r>
              <a:rPr lang="en-US" b="1" dirty="0"/>
              <a:t> if we are on track to achieve net zero emission by 2070</a:t>
            </a:r>
            <a:endParaRPr lang="en-US" sz="1200" b="1" dirty="0"/>
          </a:p>
        </p:txBody>
      </p:sp>
      <p:sp>
        <p:nvSpPr>
          <p:cNvPr id="16" name="Rectangle 15">
            <a:extLst>
              <a:ext uri="{FF2B5EF4-FFF2-40B4-BE49-F238E27FC236}">
                <a16:creationId xmlns:a16="http://schemas.microsoft.com/office/drawing/2014/main" id="{EE937481-3D71-6584-CD1E-E3464B96E0D3}"/>
              </a:ext>
            </a:extLst>
          </p:cNvPr>
          <p:cNvSpPr/>
          <p:nvPr/>
        </p:nvSpPr>
        <p:spPr>
          <a:xfrm>
            <a:off x="526654" y="2777236"/>
            <a:ext cx="1911071" cy="34773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latin typeface="BentonSans Book" panose="02000503000000020004" pitchFamily="2" charset="0"/>
              </a:rPr>
              <a:t> </a:t>
            </a:r>
            <a:r>
              <a:rPr lang="en-US" sz="1200" dirty="0"/>
              <a:t>Net Zero emission goals</a:t>
            </a:r>
          </a:p>
        </p:txBody>
      </p:sp>
    </p:spTree>
    <p:extLst>
      <p:ext uri="{BB962C8B-B14F-4D97-AF65-F5344CB8AC3E}">
        <p14:creationId xmlns:p14="http://schemas.microsoft.com/office/powerpoint/2010/main" val="3602809609"/>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nterprise CorpID version 2">
  <a:themeElements>
    <a:clrScheme name="Custom 124">
      <a:dk1>
        <a:srgbClr val="002663"/>
      </a:dk1>
      <a:lt1>
        <a:srgbClr val="FFFFFF"/>
      </a:lt1>
      <a:dk2>
        <a:srgbClr val="006AD2"/>
      </a:dk2>
      <a:lt2>
        <a:srgbClr val="162B73"/>
      </a:lt2>
      <a:accent1>
        <a:srgbClr val="0968CE"/>
      </a:accent1>
      <a:accent2>
        <a:srgbClr val="6F7879"/>
      </a:accent2>
      <a:accent3>
        <a:srgbClr val="13276E"/>
      </a:accent3>
      <a:accent4>
        <a:srgbClr val="D6E6FE"/>
      </a:accent4>
      <a:accent5>
        <a:srgbClr val="BECAF1"/>
      </a:accent5>
      <a:accent6>
        <a:srgbClr val="C7C8C7"/>
      </a:accent6>
      <a:hlink>
        <a:srgbClr val="0069D0"/>
      </a:hlink>
      <a:folHlink>
        <a:srgbClr val="00266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b="0" i="0" dirty="0" smtClean="0">
            <a:solidFill>
              <a:schemeClr val="bg2"/>
            </a:solidFill>
            <a:latin typeface="BentonSans Light" panose="02000503000000020004" pitchFamily="2" charset="0"/>
          </a:defRPr>
        </a:defPPr>
      </a:lstStyle>
    </a:txDef>
  </a:objectDefaults>
  <a:extraClrSchemeLst/>
  <a:extLst>
    <a:ext uri="{05A4C25C-085E-4340-85A3-A5531E510DB2}">
      <thm15:themeFamily xmlns:thm15="http://schemas.microsoft.com/office/thememl/2012/main" name="Presentation1" id="{C1050D9B-AE87-4CF2-9691-79E3A8EBA43B}" vid="{8A7B743B-DF5D-4017-ACCC-EBFC669B346D}"/>
    </a:ext>
  </a:extLst>
</a:theme>
</file>

<file path=ppt/theme/theme2.xml><?xml version="1.0" encoding="utf-8"?>
<a:theme xmlns:a="http://schemas.openxmlformats.org/drawingml/2006/main" name="3_Enterprise CorpID version 2">
  <a:themeElements>
    <a:clrScheme name="Custom 67">
      <a:dk1>
        <a:srgbClr val="002663"/>
      </a:dk1>
      <a:lt1>
        <a:srgbClr val="FFFFFF"/>
      </a:lt1>
      <a:dk2>
        <a:srgbClr val="006AD2"/>
      </a:dk2>
      <a:lt2>
        <a:srgbClr val="162B73"/>
      </a:lt2>
      <a:accent1>
        <a:srgbClr val="FBFCFB"/>
      </a:accent1>
      <a:accent2>
        <a:srgbClr val="707879"/>
      </a:accent2>
      <a:accent3>
        <a:srgbClr val="131413"/>
      </a:accent3>
      <a:accent4>
        <a:srgbClr val="0068CF"/>
      </a:accent4>
      <a:accent5>
        <a:srgbClr val="152970"/>
      </a:accent5>
      <a:accent6>
        <a:srgbClr val="707879"/>
      </a:accent6>
      <a:hlink>
        <a:srgbClr val="0069D0"/>
      </a:hlink>
      <a:folHlink>
        <a:srgbClr val="00266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1FB50C14E7CCE47AA79EC93B589B90B" ma:contentTypeVersion="5" ma:contentTypeDescription="Create a new document." ma:contentTypeScope="" ma:versionID="0aa6eeffdce7c06102a80c81c28eb017">
  <xsd:schema xmlns:xsd="http://www.w3.org/2001/XMLSchema" xmlns:xs="http://www.w3.org/2001/XMLSchema" xmlns:p="http://schemas.microsoft.com/office/2006/metadata/properties" xmlns:ns3="324d4356-2053-4300-bcb0-22fce606add2" xmlns:ns4="3045539a-fb6d-42c9-bcab-07905abe80a7" targetNamespace="http://schemas.microsoft.com/office/2006/metadata/properties" ma:root="true" ma:fieldsID="b173a1d5edcc55af781dc70463912fcd" ns3:_="" ns4:_="">
    <xsd:import namespace="324d4356-2053-4300-bcb0-22fce606add2"/>
    <xsd:import namespace="3045539a-fb6d-42c9-bcab-07905abe80a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4d4356-2053-4300-bcb0-22fce606ad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045539a-fb6d-42c9-bcab-07905abe80a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C905974-AD0E-4902-BA9B-C0EFB649237E}">
  <ds:schemaRefs>
    <ds:schemaRef ds:uri="http://purl.org/dc/terms/"/>
    <ds:schemaRef ds:uri="http://purl.org/dc/elements/1.1/"/>
    <ds:schemaRef ds:uri="324d4356-2053-4300-bcb0-22fce606add2"/>
    <ds:schemaRef ds:uri="http://schemas.microsoft.com/office/2006/documentManagement/types"/>
    <ds:schemaRef ds:uri="http://schemas.microsoft.com/office/infopath/2007/PartnerControls"/>
    <ds:schemaRef ds:uri="http://schemas.openxmlformats.org/package/2006/metadata/core-properties"/>
    <ds:schemaRef ds:uri="3045539a-fb6d-42c9-bcab-07905abe80a7"/>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6A2341B0-B3E6-485B-8A88-78EF27EA85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4d4356-2053-4300-bcb0-22fce606add2"/>
    <ds:schemaRef ds:uri="3045539a-fb6d-42c9-bcab-07905abe80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0A9864-4DE9-40F5-9147-6DAAFDAED8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emplate>
  <TotalTime>39201</TotalTime>
  <Words>2528</Words>
  <Application>Microsoft Office PowerPoint</Application>
  <PresentationFormat>On-screen Show (16:9)</PresentationFormat>
  <Paragraphs>411</Paragraphs>
  <Slides>42</Slides>
  <Notes>11</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2</vt:i4>
      </vt:variant>
      <vt:variant>
        <vt:lpstr>Slide Titles</vt:lpstr>
      </vt:variant>
      <vt:variant>
        <vt:i4>42</vt:i4>
      </vt:variant>
    </vt:vector>
  </HeadingPairs>
  <TitlesOfParts>
    <vt:vector size="58" baseType="lpstr">
      <vt:lpstr>Arial</vt:lpstr>
      <vt:lpstr>BentonSans</vt:lpstr>
      <vt:lpstr>BentonSans Book</vt:lpstr>
      <vt:lpstr>BentonSans Light</vt:lpstr>
      <vt:lpstr>BentonSans Medium</vt:lpstr>
      <vt:lpstr>Calibri</vt:lpstr>
      <vt:lpstr>Guardian Egyp</vt:lpstr>
      <vt:lpstr>Guardian Egyp Light</vt:lpstr>
      <vt:lpstr>Guardian Egyp Regular</vt:lpstr>
      <vt:lpstr>Helvetica Neue</vt:lpstr>
      <vt:lpstr>Segoe UI</vt:lpstr>
      <vt:lpstr>Wingdings</vt:lpstr>
      <vt:lpstr>Enterprise CorpID version 2</vt:lpstr>
      <vt:lpstr>3_Enterprise CorpID version 2</vt:lpstr>
      <vt:lpstr>think-cell Slide</vt:lpstr>
      <vt:lpstr>Packager Shell Object</vt:lpstr>
      <vt:lpstr>Electricity Consumption in India </vt:lpstr>
      <vt:lpstr>Agenda</vt:lpstr>
      <vt:lpstr>Objectives - What we set out to do</vt:lpstr>
      <vt:lpstr>Objectives - What we set out to do</vt:lpstr>
      <vt:lpstr>Objectives - What we set out to do</vt:lpstr>
      <vt:lpstr>Objectives - What we set out to do</vt:lpstr>
      <vt:lpstr>Objectives - What we set out to do</vt:lpstr>
      <vt:lpstr>Objectives - What we set out to do</vt:lpstr>
      <vt:lpstr>Objectives - What we will attempt to do</vt:lpstr>
      <vt:lpstr>TIME SERIES ANALYSIS</vt:lpstr>
      <vt:lpstr>Data Review</vt:lpstr>
      <vt:lpstr>Plot of The Data</vt:lpstr>
      <vt:lpstr>Plot of The Data</vt:lpstr>
      <vt:lpstr>Time series-Decomposed (Yearly Seasonality)</vt:lpstr>
      <vt:lpstr>Train/Test- Linear Trend with Yearly Seasonality (Ordinary Least Square)</vt:lpstr>
      <vt:lpstr>Train/Test- Linear Trend with Yearly Seasonality Error Metrics</vt:lpstr>
      <vt:lpstr>Smoothing  - Holt Winters Method with additive and multiplicative seasonality</vt:lpstr>
      <vt:lpstr>Error Metrics - OLS vs Holt Winters</vt:lpstr>
      <vt:lpstr>Autocorrelation- ACF and PACF of original series</vt:lpstr>
      <vt:lpstr>Differencing the series - ACF and PACF</vt:lpstr>
      <vt:lpstr>Differencing the series - ACF and PACF</vt:lpstr>
      <vt:lpstr>ARIMA (0,1,0) - Residuals</vt:lpstr>
      <vt:lpstr>Error Metrics Holt Winters vs ARIMA (0,1,0)</vt:lpstr>
      <vt:lpstr>Error Metrics Holt Winters vs SARIMAX (0,1,0) (0,1,0,12)</vt:lpstr>
      <vt:lpstr>Defining Problem Statement </vt:lpstr>
      <vt:lpstr>Defining Problem Statement </vt:lpstr>
      <vt:lpstr>Steps Involved in the Analysis </vt:lpstr>
      <vt:lpstr>Status </vt:lpstr>
      <vt:lpstr>Electricity Consumption in India</vt:lpstr>
      <vt:lpstr>Macro Perspective</vt:lpstr>
      <vt:lpstr>Cost of Electricity to End Consumer</vt:lpstr>
      <vt:lpstr>Where we are continued  </vt:lpstr>
      <vt:lpstr>Future Demand </vt:lpstr>
      <vt:lpstr>Forecasting Model Test  </vt:lpstr>
      <vt:lpstr>Future - Placeholder </vt:lpstr>
      <vt:lpstr>Consultative </vt:lpstr>
      <vt:lpstr>India’s Energy Mix Strategies</vt:lpstr>
      <vt:lpstr>Best practices</vt:lpstr>
      <vt:lpstr>Q&amp;A</vt:lpstr>
      <vt:lpstr>Appendix</vt:lpstr>
      <vt:lpstr>Renewable Energy – Achievements till date</vt:lpstr>
      <vt:lpstr>Macro Perspective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Chintankumar R Patel</dc:creator>
  <cp:lastModifiedBy>hp</cp:lastModifiedBy>
  <cp:revision>1495</cp:revision>
  <dcterms:created xsi:type="dcterms:W3CDTF">2020-07-13T16:52:46Z</dcterms:created>
  <dcterms:modified xsi:type="dcterms:W3CDTF">2023-11-24T13:24:07Z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XPAuthor">
    <vt:lpwstr>Chintankumar R Patel</vt:lpwstr>
  </property>
  <property fmtid="{D5CDD505-2E9C-101B-9397-08002B2CF9AE}" pid="3" name="AXPDataClassification">
    <vt:lpwstr>AXP Public</vt:lpwstr>
  </property>
  <property fmtid="{D5CDD505-2E9C-101B-9397-08002B2CF9AE}" pid="4" name="AXPDataClassificationForSearch">
    <vt:lpwstr>AXPPublic_UniqueSearchString</vt:lpwstr>
  </property>
  <property fmtid="{D5CDD505-2E9C-101B-9397-08002B2CF9AE}" pid="5" name="ContentTypeId">
    <vt:lpwstr>0x01010031FB50C14E7CCE47AA79EC93B589B90B</vt:lpwstr>
  </property>
</Properties>
</file>